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77" r:id="rId1"/>
  </p:sldMasterIdLst>
  <p:notesMasterIdLst>
    <p:notesMasterId r:id="rId4"/>
  </p:notesMasterIdLst>
  <p:handoutMasterIdLst>
    <p:handoutMasterId r:id="rId5"/>
  </p:handoutMasterIdLst>
  <p:sldIdLst>
    <p:sldId id="728" r:id="rId2"/>
    <p:sldId id="729"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1"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99"/>
    <a:srgbClr val="FFCC00"/>
    <a:srgbClr val="99FF99"/>
    <a:srgbClr val="FEF194"/>
    <a:srgbClr val="CC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09" autoAdjust="0"/>
    <p:restoredTop sz="99460" autoAdjust="0"/>
  </p:normalViewPr>
  <p:slideViewPr>
    <p:cSldViewPr>
      <p:cViewPr varScale="1">
        <p:scale>
          <a:sx n="70" d="100"/>
          <a:sy n="70" d="100"/>
        </p:scale>
        <p:origin x="1566" y="54"/>
      </p:cViewPr>
      <p:guideLst>
        <p:guide orient="horz" pos="3120"/>
        <p:guide pos="2161"/>
      </p:guideLst>
    </p:cSldViewPr>
  </p:slideViewPr>
  <p:notesTextViewPr>
    <p:cViewPr>
      <p:scale>
        <a:sx n="1" d="1"/>
        <a:sy n="1" d="1"/>
      </p:scale>
      <p:origin x="0" y="0"/>
    </p:cViewPr>
  </p:notesTextViewPr>
  <p:sorterViewPr>
    <p:cViewPr>
      <p:scale>
        <a:sx n="100" d="100"/>
        <a:sy n="100" d="100"/>
      </p:scale>
      <p:origin x="0" y="26976"/>
    </p:cViewPr>
  </p:sorterViewPr>
  <p:notesViewPr>
    <p:cSldViewPr>
      <p:cViewPr varScale="1">
        <p:scale>
          <a:sx n="47" d="100"/>
          <a:sy n="47" d="100"/>
        </p:scale>
        <p:origin x="-2964"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D2276B7C-4569-4E27-BD60-F8325AA75BD8}" type="datetimeFigureOut">
              <a:rPr kumimoji="1" lang="ja-JP" altLang="en-US" smtClean="0"/>
              <a:t>2023/4/11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5DDC63A-4E04-4CFF-87FB-F4E457F1D631}" type="slidenum">
              <a:rPr kumimoji="1" lang="ja-JP" altLang="en-US" smtClean="0"/>
              <a:t>‹#›</a:t>
            </a:fld>
            <a:endParaRPr kumimoji="1" lang="ja-JP" altLang="en-US"/>
          </a:p>
        </p:txBody>
      </p:sp>
    </p:spTree>
    <p:extLst>
      <p:ext uri="{BB962C8B-B14F-4D97-AF65-F5344CB8AC3E}">
        <p14:creationId xmlns:p14="http://schemas.microsoft.com/office/powerpoint/2010/main" val="4217986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5688" tIns="47844" rIns="95688"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5688" tIns="47844" rIns="95688" bIns="47844" rtlCol="0"/>
          <a:lstStyle>
            <a:lvl1pPr algn="r">
              <a:defRPr sz="1300"/>
            </a:lvl1pPr>
          </a:lstStyle>
          <a:p>
            <a:fld id="{30B5B6DB-E5ED-43A6-A7A1-5659AE97A17A}" type="datetimeFigureOut">
              <a:rPr kumimoji="1" lang="ja-JP" altLang="en-US" smtClean="0"/>
              <a:t>2023/4/11</a:t>
            </a:fld>
            <a:endParaRPr kumimoji="1" lang="ja-JP" altLang="en-US"/>
          </a:p>
        </p:txBody>
      </p:sp>
      <p:sp>
        <p:nvSpPr>
          <p:cNvPr id="4" name="スライド イメージ プレースホルダー 3"/>
          <p:cNvSpPr>
            <a:spLocks noGrp="1" noRot="1" noChangeAspect="1"/>
          </p:cNvSpPr>
          <p:nvPr>
            <p:ph type="sldImg" idx="2"/>
          </p:nvPr>
        </p:nvSpPr>
        <p:spPr>
          <a:xfrm>
            <a:off x="2112963" y="744538"/>
            <a:ext cx="2581275" cy="3727450"/>
          </a:xfrm>
          <a:prstGeom prst="rect">
            <a:avLst/>
          </a:prstGeom>
          <a:noFill/>
          <a:ln w="12700">
            <a:solidFill>
              <a:prstClr val="black"/>
            </a:solidFill>
          </a:ln>
        </p:spPr>
        <p:txBody>
          <a:bodyPr vert="horz" lIns="95688" tIns="47844" rIns="95688" bIns="47844" rtlCol="0" anchor="ctr"/>
          <a:lstStyle/>
          <a:p>
            <a:endParaRPr lang="ja-JP" altLang="en-US"/>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5688" tIns="47844" rIns="95688" bIns="478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5688" tIns="47844" rIns="95688"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7"/>
          </a:xfrm>
          <a:prstGeom prst="rect">
            <a:avLst/>
          </a:prstGeom>
        </p:spPr>
        <p:txBody>
          <a:bodyPr vert="horz" lIns="95688" tIns="47844" rIns="95688" bIns="47844" rtlCol="0" anchor="b"/>
          <a:lstStyle>
            <a:lvl1pPr algn="r">
              <a:defRPr sz="1300"/>
            </a:lvl1pPr>
          </a:lstStyle>
          <a:p>
            <a:fld id="{6DBD21F5-9C51-43D2-8E34-71EB923BF425}" type="slidenum">
              <a:rPr kumimoji="1" lang="ja-JP" altLang="en-US" smtClean="0"/>
              <a:t>‹#›</a:t>
            </a:fld>
            <a:endParaRPr kumimoji="1" lang="ja-JP" altLang="en-US"/>
          </a:p>
        </p:txBody>
      </p:sp>
    </p:spTree>
    <p:extLst>
      <p:ext uri="{BB962C8B-B14F-4D97-AF65-F5344CB8AC3E}">
        <p14:creationId xmlns:p14="http://schemas.microsoft.com/office/powerpoint/2010/main" val="30262109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4550" y="746125"/>
            <a:ext cx="25781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7976347-805E-4FFF-9923-2C031D7650CD}" type="slidenum">
              <a:rPr lang="ja-JP" altLang="en-US" smtClean="0">
                <a:solidFill>
                  <a:prstClr val="black"/>
                </a:solidFill>
              </a:rPr>
              <a:pPr/>
              <a:t>0</a:t>
            </a:fld>
            <a:endParaRPr lang="ja-JP" altLang="en-US" dirty="0">
              <a:solidFill>
                <a:prstClr val="black"/>
              </a:solidFill>
            </a:endParaRPr>
          </a:p>
        </p:txBody>
      </p:sp>
    </p:spTree>
    <p:extLst>
      <p:ext uri="{BB962C8B-B14F-4D97-AF65-F5344CB8AC3E}">
        <p14:creationId xmlns:p14="http://schemas.microsoft.com/office/powerpoint/2010/main" val="1949211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342"/>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182" indent="0" algn="ctr">
              <a:buNone/>
              <a:defRPr>
                <a:solidFill>
                  <a:schemeClr val="tx1">
                    <a:tint val="75000"/>
                  </a:schemeClr>
                </a:solidFill>
              </a:defRPr>
            </a:lvl2pPr>
            <a:lvl3pPr marL="1320362" indent="0" algn="ctr">
              <a:buNone/>
              <a:defRPr>
                <a:solidFill>
                  <a:schemeClr val="tx1">
                    <a:tint val="75000"/>
                  </a:schemeClr>
                </a:solidFill>
              </a:defRPr>
            </a:lvl3pPr>
            <a:lvl4pPr marL="1980544" indent="0" algn="ctr">
              <a:buNone/>
              <a:defRPr>
                <a:solidFill>
                  <a:schemeClr val="tx1">
                    <a:tint val="75000"/>
                  </a:schemeClr>
                </a:solidFill>
              </a:defRPr>
            </a:lvl4pPr>
            <a:lvl5pPr marL="2640726" indent="0" algn="ctr">
              <a:buNone/>
              <a:defRPr>
                <a:solidFill>
                  <a:schemeClr val="tx1">
                    <a:tint val="75000"/>
                  </a:schemeClr>
                </a:solidFill>
              </a:defRPr>
            </a:lvl5pPr>
            <a:lvl6pPr marL="3300908" indent="0" algn="ctr">
              <a:buNone/>
              <a:defRPr>
                <a:solidFill>
                  <a:schemeClr val="tx1">
                    <a:tint val="75000"/>
                  </a:schemeClr>
                </a:solidFill>
              </a:defRPr>
            </a:lvl6pPr>
            <a:lvl7pPr marL="3961089" indent="0" algn="ctr">
              <a:buNone/>
              <a:defRPr>
                <a:solidFill>
                  <a:schemeClr val="tx1">
                    <a:tint val="75000"/>
                  </a:schemeClr>
                </a:solidFill>
              </a:defRPr>
            </a:lvl7pPr>
            <a:lvl8pPr marL="4621270" indent="0" algn="ctr">
              <a:buNone/>
              <a:defRPr>
                <a:solidFill>
                  <a:schemeClr val="tx1">
                    <a:tint val="75000"/>
                  </a:schemeClr>
                </a:solidFill>
              </a:defRPr>
            </a:lvl8pPr>
            <a:lvl9pPr marL="528145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5A02BD7A-635E-43A0-8464-FD5073BFE4FA}"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24367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11198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29"/>
            <a:ext cx="1543050" cy="845220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96729"/>
            <a:ext cx="4514850" cy="845220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274791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705548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83"/>
            <a:ext cx="5829300" cy="1967442"/>
          </a:xfrm>
        </p:spPr>
        <p:txBody>
          <a:bodyPr anchor="t"/>
          <a:lstStyle>
            <a:lvl1pPr algn="l">
              <a:defRPr sz="5778"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99"/>
            <a:ext cx="5829300" cy="2166937"/>
          </a:xfrm>
        </p:spPr>
        <p:txBody>
          <a:bodyPr anchor="b"/>
          <a:lstStyle>
            <a:lvl1pPr marL="0" indent="0">
              <a:buNone/>
              <a:defRPr sz="2889">
                <a:solidFill>
                  <a:schemeClr val="tx1">
                    <a:tint val="75000"/>
                  </a:schemeClr>
                </a:solidFill>
              </a:defRPr>
            </a:lvl1pPr>
            <a:lvl2pPr marL="660182" indent="0">
              <a:buNone/>
              <a:defRPr sz="2600">
                <a:solidFill>
                  <a:schemeClr val="tx1">
                    <a:tint val="75000"/>
                  </a:schemeClr>
                </a:solidFill>
              </a:defRPr>
            </a:lvl2pPr>
            <a:lvl3pPr marL="1320362" indent="0">
              <a:buNone/>
              <a:defRPr sz="2311">
                <a:solidFill>
                  <a:schemeClr val="tx1">
                    <a:tint val="75000"/>
                  </a:schemeClr>
                </a:solidFill>
              </a:defRPr>
            </a:lvl3pPr>
            <a:lvl4pPr marL="1980544" indent="0">
              <a:buNone/>
              <a:defRPr sz="2022">
                <a:solidFill>
                  <a:schemeClr val="tx1">
                    <a:tint val="75000"/>
                  </a:schemeClr>
                </a:solidFill>
              </a:defRPr>
            </a:lvl4pPr>
            <a:lvl5pPr marL="2640726" indent="0">
              <a:buNone/>
              <a:defRPr sz="2022">
                <a:solidFill>
                  <a:schemeClr val="tx1">
                    <a:tint val="75000"/>
                  </a:schemeClr>
                </a:solidFill>
              </a:defRPr>
            </a:lvl5pPr>
            <a:lvl6pPr marL="3300908" indent="0">
              <a:buNone/>
              <a:defRPr sz="2022">
                <a:solidFill>
                  <a:schemeClr val="tx1">
                    <a:tint val="75000"/>
                  </a:schemeClr>
                </a:solidFill>
              </a:defRPr>
            </a:lvl6pPr>
            <a:lvl7pPr marL="3961089" indent="0">
              <a:buNone/>
              <a:defRPr sz="2022">
                <a:solidFill>
                  <a:schemeClr val="tx1">
                    <a:tint val="75000"/>
                  </a:schemeClr>
                </a:solidFill>
              </a:defRPr>
            </a:lvl7pPr>
            <a:lvl8pPr marL="4621270" indent="0">
              <a:buNone/>
              <a:defRPr sz="2022">
                <a:solidFill>
                  <a:schemeClr val="tx1">
                    <a:tint val="75000"/>
                  </a:schemeClr>
                </a:solidFill>
              </a:defRPr>
            </a:lvl8pPr>
            <a:lvl9pPr marL="5281450" indent="0">
              <a:buNone/>
              <a:defRPr sz="2022">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45018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311409"/>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311409"/>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955479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3467" b="1"/>
            </a:lvl1pPr>
            <a:lvl2pPr marL="660182" indent="0">
              <a:buNone/>
              <a:defRPr sz="2889" b="1"/>
            </a:lvl2pPr>
            <a:lvl3pPr marL="1320362" indent="0">
              <a:buNone/>
              <a:defRPr sz="2600" b="1"/>
            </a:lvl3pPr>
            <a:lvl4pPr marL="1980544" indent="0">
              <a:buNone/>
              <a:defRPr sz="2311" b="1"/>
            </a:lvl4pPr>
            <a:lvl5pPr marL="2640726" indent="0">
              <a:buNone/>
              <a:defRPr sz="2311" b="1"/>
            </a:lvl5pPr>
            <a:lvl6pPr marL="3300908" indent="0">
              <a:buNone/>
              <a:defRPr sz="2311" b="1"/>
            </a:lvl6pPr>
            <a:lvl7pPr marL="3961089" indent="0">
              <a:buNone/>
              <a:defRPr sz="2311" b="1"/>
            </a:lvl7pPr>
            <a:lvl8pPr marL="4621270" indent="0">
              <a:buNone/>
              <a:defRPr sz="2311" b="1"/>
            </a:lvl8pPr>
            <a:lvl9pPr marL="5281450" indent="0">
              <a:buNone/>
              <a:defRPr sz="2311"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2" y="2217385"/>
            <a:ext cx="3031332" cy="924101"/>
          </a:xfrm>
        </p:spPr>
        <p:txBody>
          <a:bodyPr anchor="b"/>
          <a:lstStyle>
            <a:lvl1pPr marL="0" indent="0">
              <a:buNone/>
              <a:defRPr sz="3467" b="1"/>
            </a:lvl1pPr>
            <a:lvl2pPr marL="660182" indent="0">
              <a:buNone/>
              <a:defRPr sz="2889" b="1"/>
            </a:lvl2pPr>
            <a:lvl3pPr marL="1320362" indent="0">
              <a:buNone/>
              <a:defRPr sz="2600" b="1"/>
            </a:lvl3pPr>
            <a:lvl4pPr marL="1980544" indent="0">
              <a:buNone/>
              <a:defRPr sz="2311" b="1"/>
            </a:lvl4pPr>
            <a:lvl5pPr marL="2640726" indent="0">
              <a:buNone/>
              <a:defRPr sz="2311" b="1"/>
            </a:lvl5pPr>
            <a:lvl6pPr marL="3300908" indent="0">
              <a:buNone/>
              <a:defRPr sz="2311" b="1"/>
            </a:lvl6pPr>
            <a:lvl7pPr marL="3961089" indent="0">
              <a:buNone/>
              <a:defRPr sz="2311" b="1"/>
            </a:lvl7pPr>
            <a:lvl8pPr marL="4621270" indent="0">
              <a:buNone/>
              <a:defRPr sz="2311" b="1"/>
            </a:lvl8pPr>
            <a:lvl9pPr marL="5281450" indent="0">
              <a:buNone/>
              <a:defRPr sz="2311"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2" y="3141486"/>
            <a:ext cx="3031332"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6674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39592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80318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8" y="394410"/>
            <a:ext cx="2256235" cy="1678517"/>
          </a:xfrm>
        </p:spPr>
        <p:txBody>
          <a:bodyPr anchor="b"/>
          <a:lstStyle>
            <a:lvl1pPr algn="l">
              <a:defRPr sz="2889" b="1"/>
            </a:lvl1pPr>
          </a:lstStyle>
          <a:p>
            <a:r>
              <a:rPr kumimoji="1" lang="ja-JP" altLang="en-US"/>
              <a:t>マスタ タイトルの書式設定</a:t>
            </a:r>
          </a:p>
        </p:txBody>
      </p:sp>
      <p:sp>
        <p:nvSpPr>
          <p:cNvPr id="3" name="コンテンツ プレースホルダ 2"/>
          <p:cNvSpPr>
            <a:spLocks noGrp="1"/>
          </p:cNvSpPr>
          <p:nvPr>
            <p:ph idx="1"/>
          </p:nvPr>
        </p:nvSpPr>
        <p:spPr>
          <a:xfrm>
            <a:off x="2681289" y="394438"/>
            <a:ext cx="3833812"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8" y="2072927"/>
            <a:ext cx="2256235" cy="6775980"/>
          </a:xfrm>
        </p:spPr>
        <p:txBody>
          <a:bodyPr/>
          <a:lstStyle>
            <a:lvl1pPr marL="0" indent="0">
              <a:buNone/>
              <a:defRPr sz="2022"/>
            </a:lvl1pPr>
            <a:lvl2pPr marL="660182" indent="0">
              <a:buNone/>
              <a:defRPr sz="1733"/>
            </a:lvl2pPr>
            <a:lvl3pPr marL="1320362" indent="0">
              <a:buNone/>
              <a:defRPr sz="1444"/>
            </a:lvl3pPr>
            <a:lvl4pPr marL="1980544" indent="0">
              <a:buNone/>
              <a:defRPr sz="1300"/>
            </a:lvl4pPr>
            <a:lvl5pPr marL="2640726" indent="0">
              <a:buNone/>
              <a:defRPr sz="1300"/>
            </a:lvl5pPr>
            <a:lvl6pPr marL="3300908" indent="0">
              <a:buNone/>
              <a:defRPr sz="1300"/>
            </a:lvl6pPr>
            <a:lvl7pPr marL="3961089" indent="0">
              <a:buNone/>
              <a:defRPr sz="1300"/>
            </a:lvl7pPr>
            <a:lvl8pPr marL="4621270" indent="0">
              <a:buNone/>
              <a:defRPr sz="1300"/>
            </a:lvl8pPr>
            <a:lvl9pPr marL="5281450" indent="0">
              <a:buNone/>
              <a:defRPr sz="13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773834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4"/>
            <a:ext cx="4114800" cy="818622"/>
          </a:xfrm>
        </p:spPr>
        <p:txBody>
          <a:bodyPr anchor="b"/>
          <a:lstStyle>
            <a:lvl1pPr algn="l">
              <a:defRPr sz="2889"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24"/>
            <a:ext cx="4114800" cy="5943600"/>
          </a:xfrm>
        </p:spPr>
        <p:txBody>
          <a:bodyPr/>
          <a:lstStyle>
            <a:lvl1pPr marL="0" indent="0">
              <a:buNone/>
              <a:defRPr sz="4622"/>
            </a:lvl1pPr>
            <a:lvl2pPr marL="660182" indent="0">
              <a:buNone/>
              <a:defRPr sz="4044"/>
            </a:lvl2pPr>
            <a:lvl3pPr marL="1320362" indent="0">
              <a:buNone/>
              <a:defRPr sz="3467"/>
            </a:lvl3pPr>
            <a:lvl4pPr marL="1980544" indent="0">
              <a:buNone/>
              <a:defRPr sz="2889"/>
            </a:lvl4pPr>
            <a:lvl5pPr marL="2640726" indent="0">
              <a:buNone/>
              <a:defRPr sz="2889"/>
            </a:lvl5pPr>
            <a:lvl6pPr marL="3300908" indent="0">
              <a:buNone/>
              <a:defRPr sz="2889"/>
            </a:lvl6pPr>
            <a:lvl7pPr marL="3961089" indent="0">
              <a:buNone/>
              <a:defRPr sz="2889"/>
            </a:lvl7pPr>
            <a:lvl8pPr marL="4621270" indent="0">
              <a:buNone/>
              <a:defRPr sz="2889"/>
            </a:lvl8pPr>
            <a:lvl9pPr marL="5281450" indent="0">
              <a:buNone/>
              <a:defRPr sz="2889"/>
            </a:lvl9pPr>
          </a:lstStyle>
          <a:p>
            <a:endParaRPr kumimoji="1" lang="ja-JP" altLang="en-US" dirty="0"/>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2022"/>
            </a:lvl1pPr>
            <a:lvl2pPr marL="660182" indent="0">
              <a:buNone/>
              <a:defRPr sz="1733"/>
            </a:lvl2pPr>
            <a:lvl3pPr marL="1320362" indent="0">
              <a:buNone/>
              <a:defRPr sz="1444"/>
            </a:lvl3pPr>
            <a:lvl4pPr marL="1980544" indent="0">
              <a:buNone/>
              <a:defRPr sz="1300"/>
            </a:lvl4pPr>
            <a:lvl5pPr marL="2640726" indent="0">
              <a:buNone/>
              <a:defRPr sz="1300"/>
            </a:lvl5pPr>
            <a:lvl6pPr marL="3300908" indent="0">
              <a:buNone/>
              <a:defRPr sz="1300"/>
            </a:lvl6pPr>
            <a:lvl7pPr marL="3961089" indent="0">
              <a:buNone/>
              <a:defRPr sz="1300"/>
            </a:lvl7pPr>
            <a:lvl8pPr marL="4621270" indent="0">
              <a:buNone/>
              <a:defRPr sz="1300"/>
            </a:lvl8pPr>
            <a:lvl9pPr marL="5281450" indent="0">
              <a:buNone/>
              <a:defRPr sz="13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871123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13" tIns="45707" rIns="91413" bIns="45707"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9"/>
            <a:ext cx="6172200" cy="6537502"/>
          </a:xfrm>
          <a:prstGeom prst="rect">
            <a:avLst/>
          </a:prstGeom>
        </p:spPr>
        <p:txBody>
          <a:bodyPr vert="horz" lIns="91413" tIns="45707" rIns="91413" bIns="45707"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2" y="9181456"/>
            <a:ext cx="1600200" cy="527403"/>
          </a:xfrm>
          <a:prstGeom prst="rect">
            <a:avLst/>
          </a:prstGeom>
        </p:spPr>
        <p:txBody>
          <a:bodyPr vert="horz" lIns="91413" tIns="45707" rIns="91413" bIns="45707" rtlCol="0" anchor="ctr"/>
          <a:lstStyle>
            <a:lvl1pPr algn="l">
              <a:defRPr sz="1733">
                <a:solidFill>
                  <a:schemeClr val="tx1">
                    <a:tint val="75000"/>
                  </a:schemeClr>
                </a:solidFill>
              </a:defRPr>
            </a:lvl1pPr>
          </a:lstStyle>
          <a:p>
            <a:pPr defTabSz="1320362"/>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2343150" y="9181456"/>
            <a:ext cx="2171700" cy="527403"/>
          </a:xfrm>
          <a:prstGeom prst="rect">
            <a:avLst/>
          </a:prstGeom>
        </p:spPr>
        <p:txBody>
          <a:bodyPr vert="horz" lIns="91413" tIns="45707" rIns="91413" bIns="45707" rtlCol="0" anchor="ctr"/>
          <a:lstStyle>
            <a:lvl1pPr algn="ctr">
              <a:defRPr sz="1733">
                <a:solidFill>
                  <a:schemeClr val="tx1">
                    <a:tint val="75000"/>
                  </a:schemeClr>
                </a:solidFill>
              </a:defRPr>
            </a:lvl1pPr>
          </a:lstStyle>
          <a:p>
            <a:pPr defTabSz="1320362"/>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5257800" y="9378631"/>
            <a:ext cx="1600200" cy="527403"/>
          </a:xfrm>
          <a:prstGeom prst="rect">
            <a:avLst/>
          </a:prstGeom>
        </p:spPr>
        <p:txBody>
          <a:bodyPr vert="horz" lIns="91413" tIns="45707" rIns="91413" bIns="45707" rtlCol="0" anchor="ctr"/>
          <a:lstStyle>
            <a:lvl1pPr algn="r">
              <a:defRPr sz="1733">
                <a:solidFill>
                  <a:schemeClr val="tx1">
                    <a:tint val="75000"/>
                  </a:schemeClr>
                </a:solidFill>
              </a:defRPr>
            </a:lvl1pPr>
          </a:lstStyle>
          <a:p>
            <a:pPr defTabSz="1320362"/>
            <a:fld id="{5A02BD7A-635E-43A0-8464-FD5073BFE4FA}" type="slidenum">
              <a:rPr lang="ja-JP" altLang="en-US" smtClean="0">
                <a:solidFill>
                  <a:prstClr val="black">
                    <a:tint val="75000"/>
                  </a:prstClr>
                </a:solidFill>
              </a:rPr>
              <a:pPr defTabSz="1320362"/>
              <a:t>‹#›</a:t>
            </a:fld>
            <a:endParaRPr lang="ja-JP" altLang="en-US" dirty="0">
              <a:solidFill>
                <a:prstClr val="black">
                  <a:tint val="75000"/>
                </a:prstClr>
              </a:solidFill>
            </a:endParaRPr>
          </a:p>
        </p:txBody>
      </p:sp>
    </p:spTree>
    <p:extLst>
      <p:ext uri="{BB962C8B-B14F-4D97-AF65-F5344CB8AC3E}">
        <p14:creationId xmlns:p14="http://schemas.microsoft.com/office/powerpoint/2010/main" val="2776580345"/>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hf hdr="0" ftr="0" dt="0"/>
  <p:txStyles>
    <p:titleStyle>
      <a:lvl1pPr algn="ctr" defTabSz="1320362" rtl="0" eaLnBrk="1" latinLnBrk="0" hangingPunct="1">
        <a:spcBef>
          <a:spcPct val="0"/>
        </a:spcBef>
        <a:buNone/>
        <a:defRPr kumimoji="1" sz="6355" kern="1200">
          <a:solidFill>
            <a:schemeClr val="tx1"/>
          </a:solidFill>
          <a:latin typeface="+mj-lt"/>
          <a:ea typeface="+mj-ea"/>
          <a:cs typeface="+mj-cs"/>
        </a:defRPr>
      </a:lvl1pPr>
    </p:titleStyle>
    <p:bodyStyle>
      <a:lvl1pPr marL="495136" indent="-495136" algn="l" defTabSz="1320362"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2795" indent="-412613" algn="l" defTabSz="1320362"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454" indent="-330092" algn="l" defTabSz="1320362"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0636" indent="-330092" algn="l" defTabSz="1320362"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0816" indent="-330092" algn="l" defTabSz="1320362"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0996" indent="-330092" algn="l" defTabSz="1320362"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1178" indent="-330092" algn="l" defTabSz="1320362"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1360" indent="-330092" algn="l" defTabSz="1320362"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1542" indent="-330092" algn="l" defTabSz="1320362"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362" rtl="0" eaLnBrk="1" latinLnBrk="0" hangingPunct="1">
        <a:defRPr kumimoji="1" sz="2600" kern="1200">
          <a:solidFill>
            <a:schemeClr val="tx1"/>
          </a:solidFill>
          <a:latin typeface="+mn-lt"/>
          <a:ea typeface="+mn-ea"/>
          <a:cs typeface="+mn-cs"/>
        </a:defRPr>
      </a:lvl1pPr>
      <a:lvl2pPr marL="660182" algn="l" defTabSz="1320362" rtl="0" eaLnBrk="1" latinLnBrk="0" hangingPunct="1">
        <a:defRPr kumimoji="1" sz="2600" kern="1200">
          <a:solidFill>
            <a:schemeClr val="tx1"/>
          </a:solidFill>
          <a:latin typeface="+mn-lt"/>
          <a:ea typeface="+mn-ea"/>
          <a:cs typeface="+mn-cs"/>
        </a:defRPr>
      </a:lvl2pPr>
      <a:lvl3pPr marL="1320362" algn="l" defTabSz="1320362" rtl="0" eaLnBrk="1" latinLnBrk="0" hangingPunct="1">
        <a:defRPr kumimoji="1" sz="2600" kern="1200">
          <a:solidFill>
            <a:schemeClr val="tx1"/>
          </a:solidFill>
          <a:latin typeface="+mn-lt"/>
          <a:ea typeface="+mn-ea"/>
          <a:cs typeface="+mn-cs"/>
        </a:defRPr>
      </a:lvl3pPr>
      <a:lvl4pPr marL="1980544" algn="l" defTabSz="1320362" rtl="0" eaLnBrk="1" latinLnBrk="0" hangingPunct="1">
        <a:defRPr kumimoji="1" sz="2600" kern="1200">
          <a:solidFill>
            <a:schemeClr val="tx1"/>
          </a:solidFill>
          <a:latin typeface="+mn-lt"/>
          <a:ea typeface="+mn-ea"/>
          <a:cs typeface="+mn-cs"/>
        </a:defRPr>
      </a:lvl4pPr>
      <a:lvl5pPr marL="2640726" algn="l" defTabSz="1320362" rtl="0" eaLnBrk="1" latinLnBrk="0" hangingPunct="1">
        <a:defRPr kumimoji="1" sz="2600" kern="1200">
          <a:solidFill>
            <a:schemeClr val="tx1"/>
          </a:solidFill>
          <a:latin typeface="+mn-lt"/>
          <a:ea typeface="+mn-ea"/>
          <a:cs typeface="+mn-cs"/>
        </a:defRPr>
      </a:lvl5pPr>
      <a:lvl6pPr marL="3300908" algn="l" defTabSz="1320362" rtl="0" eaLnBrk="1" latinLnBrk="0" hangingPunct="1">
        <a:defRPr kumimoji="1" sz="2600" kern="1200">
          <a:solidFill>
            <a:schemeClr val="tx1"/>
          </a:solidFill>
          <a:latin typeface="+mn-lt"/>
          <a:ea typeface="+mn-ea"/>
          <a:cs typeface="+mn-cs"/>
        </a:defRPr>
      </a:lvl6pPr>
      <a:lvl7pPr marL="3961089" algn="l" defTabSz="1320362" rtl="0" eaLnBrk="1" latinLnBrk="0" hangingPunct="1">
        <a:defRPr kumimoji="1" sz="2600" kern="1200">
          <a:solidFill>
            <a:schemeClr val="tx1"/>
          </a:solidFill>
          <a:latin typeface="+mn-lt"/>
          <a:ea typeface="+mn-ea"/>
          <a:cs typeface="+mn-cs"/>
        </a:defRPr>
      </a:lvl7pPr>
      <a:lvl8pPr marL="4621270" algn="l" defTabSz="1320362" rtl="0" eaLnBrk="1" latinLnBrk="0" hangingPunct="1">
        <a:defRPr kumimoji="1" sz="2600" kern="1200">
          <a:solidFill>
            <a:schemeClr val="tx1"/>
          </a:solidFill>
          <a:latin typeface="+mn-lt"/>
          <a:ea typeface="+mn-ea"/>
          <a:cs typeface="+mn-cs"/>
        </a:defRPr>
      </a:lvl8pPr>
      <a:lvl9pPr marL="5281450" algn="l" defTabSz="1320362"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A3FD1236-24A0-4DB1-8117-041FCEEC2975}"/>
              </a:ext>
            </a:extLst>
          </p:cNvPr>
          <p:cNvSpPr/>
          <p:nvPr/>
        </p:nvSpPr>
        <p:spPr>
          <a:xfrm>
            <a:off x="1845755" y="6603638"/>
            <a:ext cx="936104" cy="253913"/>
          </a:xfrm>
          <a:prstGeom prst="rect">
            <a:avLst/>
          </a:prstGeom>
          <a:solidFill>
            <a:schemeClr val="tx2">
              <a:lumMod val="20000"/>
              <a:lumOff val="80000"/>
            </a:schemeClr>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1"/>
              </a:solidFill>
            </a:endParaRPr>
          </a:p>
        </p:txBody>
      </p:sp>
      <p:sp>
        <p:nvSpPr>
          <p:cNvPr id="8" name="正方形/長方形 7">
            <a:extLst>
              <a:ext uri="{FF2B5EF4-FFF2-40B4-BE49-F238E27FC236}">
                <a16:creationId xmlns:a16="http://schemas.microsoft.com/office/drawing/2014/main" id="{19289396-07FD-4E5E-AF9B-7A3DD15004FA}"/>
              </a:ext>
            </a:extLst>
          </p:cNvPr>
          <p:cNvSpPr/>
          <p:nvPr/>
        </p:nvSpPr>
        <p:spPr>
          <a:xfrm>
            <a:off x="651433" y="6601071"/>
            <a:ext cx="936104" cy="259045"/>
          </a:xfrm>
          <a:prstGeom prst="rect">
            <a:avLst/>
          </a:prstGeom>
          <a:solidFill>
            <a:schemeClr val="tx2">
              <a:lumMod val="20000"/>
              <a:lumOff val="80000"/>
            </a:schemeClr>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1"/>
              </a:solidFill>
            </a:endParaRPr>
          </a:p>
        </p:txBody>
      </p:sp>
      <p:sp>
        <p:nvSpPr>
          <p:cNvPr id="12293" name="Rectangle 5"/>
          <p:cNvSpPr>
            <a:spLocks noChangeArrowheads="1"/>
          </p:cNvSpPr>
          <p:nvPr/>
        </p:nvSpPr>
        <p:spPr bwMode="auto">
          <a:xfrm>
            <a:off x="-3744206" y="583518"/>
            <a:ext cx="266804" cy="533479"/>
          </a:xfrm>
          <a:prstGeom prst="rect">
            <a:avLst/>
          </a:prstGeom>
          <a:noFill/>
          <a:ln w="9525">
            <a:noFill/>
            <a:miter lim="800000"/>
            <a:headEnd/>
            <a:tailEnd/>
          </a:ln>
          <a:effectLst/>
        </p:spPr>
        <p:txBody>
          <a:bodyPr vert="horz" wrap="none" lIns="132080" tIns="66040" rIns="132080" bIns="66040" numCol="1" anchor="ctr" anchorCtr="0" compatLnSpc="1">
            <a:prstTxWarp prst="textNoShape">
              <a:avLst/>
            </a:prstTxWarp>
            <a:spAutoFit/>
          </a:bodyPr>
          <a:lstStyle/>
          <a:p>
            <a:pPr defTabSz="1320362"/>
            <a:endParaRPr lang="ja-JP" altLang="en-US" sz="2600" dirty="0">
              <a:solidFill>
                <a:prstClr val="black"/>
              </a:solidFill>
            </a:endParaRPr>
          </a:p>
        </p:txBody>
      </p:sp>
      <p:sp>
        <p:nvSpPr>
          <p:cNvPr id="56" name="正方形/長方形 55"/>
          <p:cNvSpPr/>
          <p:nvPr/>
        </p:nvSpPr>
        <p:spPr>
          <a:xfrm>
            <a:off x="231468" y="197743"/>
            <a:ext cx="6310628" cy="1264926"/>
          </a:xfrm>
          <a:prstGeom prst="rect">
            <a:avLst/>
          </a:prstGeom>
          <a:solidFill>
            <a:schemeClr val="accent2">
              <a:lumMod val="75000"/>
            </a:schemeClr>
          </a:solidFill>
          <a:ln>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defTabSz="1320362"/>
            <a:r>
              <a:rPr lang="ja-JP" altLang="en-US" sz="2400" b="1" dirty="0">
                <a:solidFill>
                  <a:schemeClr val="bg1"/>
                </a:solidFill>
                <a:effectLst>
                  <a:outerShdw blurRad="38100" dist="38100" dir="2700000" algn="tl">
                    <a:srgbClr val="000000"/>
                  </a:outerShdw>
                </a:effectLst>
                <a:latin typeface="メイリオ" pitchFamily="50" charset="-128"/>
                <a:ea typeface="メイリオ" pitchFamily="50" charset="-128"/>
                <a:cs typeface="メイリオ" panose="020B0604030504040204" pitchFamily="50" charset="-128"/>
              </a:rPr>
              <a:t>    </a:t>
            </a:r>
            <a:r>
              <a:rPr lang="ja-JP" altLang="en-US" sz="2800" b="1" dirty="0">
                <a:solidFill>
                  <a:schemeClr val="bg1"/>
                </a:solidFill>
                <a:effectLst>
                  <a:outerShdw blurRad="38100" dist="38100" dir="2700000" algn="tl">
                    <a:srgbClr val="000000"/>
                  </a:outerShdw>
                </a:effectLst>
                <a:latin typeface="メイリオ" pitchFamily="50" charset="-128"/>
                <a:ea typeface="メイリオ" pitchFamily="50" charset="-128"/>
                <a:cs typeface="メイリオ" panose="020B0604030504040204" pitchFamily="50" charset="-128"/>
              </a:rPr>
              <a:t>オンライン形式による</a:t>
            </a:r>
            <a:endParaRPr lang="en-US" altLang="ja-JP" sz="2800" b="1" dirty="0">
              <a:solidFill>
                <a:schemeClr val="bg1"/>
              </a:solidFill>
              <a:effectLst>
                <a:outerShdw blurRad="38100" dist="38100" dir="2700000" algn="tl">
                  <a:srgbClr val="000000"/>
                </a:outerShdw>
              </a:effectLst>
              <a:latin typeface="メイリオ" pitchFamily="50" charset="-128"/>
              <a:ea typeface="メイリオ" pitchFamily="50" charset="-128"/>
              <a:cs typeface="メイリオ" panose="020B0604030504040204" pitchFamily="50" charset="-128"/>
            </a:endParaRPr>
          </a:p>
          <a:p>
            <a:pPr algn="ctr" defTabSz="1320362"/>
            <a:r>
              <a:rPr lang="ja-JP" altLang="en-US" sz="2800" b="1" dirty="0">
                <a:solidFill>
                  <a:schemeClr val="bg1"/>
                </a:solidFill>
                <a:effectLst>
                  <a:outerShdw blurRad="38100" dist="38100" dir="2700000" algn="tl">
                    <a:srgbClr val="000000"/>
                  </a:outerShdw>
                </a:effectLst>
                <a:latin typeface="メイリオ" pitchFamily="50" charset="-128"/>
                <a:ea typeface="メイリオ" pitchFamily="50" charset="-128"/>
              </a:rPr>
              <a:t>   メンタルヘルス教育のご案内</a:t>
            </a:r>
            <a:endParaRPr lang="en-US" altLang="ja-JP" sz="2800" dirty="0">
              <a:solidFill>
                <a:schemeClr val="bg1"/>
              </a:solidFill>
              <a:latin typeface="メイリオ" pitchFamily="50" charset="-128"/>
              <a:ea typeface="メイリオ" pitchFamily="50" charset="-128"/>
            </a:endParaRPr>
          </a:p>
        </p:txBody>
      </p:sp>
      <p:sp>
        <p:nvSpPr>
          <p:cNvPr id="27" name="正方形/長方形 26"/>
          <p:cNvSpPr/>
          <p:nvPr/>
        </p:nvSpPr>
        <p:spPr bwMode="auto">
          <a:xfrm>
            <a:off x="250210" y="3526238"/>
            <a:ext cx="6227689" cy="5756630"/>
          </a:xfrm>
          <a:prstGeom prst="rect">
            <a:avLst/>
          </a:prstGeom>
          <a:ln>
            <a:solidFill>
              <a:schemeClr val="accent2">
                <a:lumMod val="75000"/>
              </a:schemeClr>
            </a:solidFill>
            <a:headEnd/>
            <a:tailEnd/>
          </a:ln>
        </p:spPr>
        <p:style>
          <a:lnRef idx="2">
            <a:schemeClr val="accent2"/>
          </a:lnRef>
          <a:fillRef idx="1">
            <a:schemeClr val="lt1"/>
          </a:fillRef>
          <a:effectRef idx="0">
            <a:schemeClr val="accent2"/>
          </a:effectRef>
          <a:fontRef idx="minor">
            <a:schemeClr val="dk1"/>
          </a:fontRef>
        </p:style>
        <p:txBody>
          <a:bodyPr lIns="98822" tIns="49412" rIns="98822" bIns="49412" rtlCol="0" anchor="t" anchorCtr="0"/>
          <a:lstStyle/>
          <a:p>
            <a:pPr>
              <a:lnSpc>
                <a:spcPts val="1444"/>
              </a:lnSpc>
              <a:spcBef>
                <a:spcPts val="867"/>
              </a:spcBef>
            </a:pPr>
            <a:endParaRPr lang="en-US" altLang="ja-JP" sz="1878" b="1" u="sng">
              <a:solidFill>
                <a:srgbClr val="00B050"/>
              </a:solidFill>
              <a:latin typeface="ＭＳ ゴシック" panose="020B0609070205080204" pitchFamily="49" charset="-128"/>
              <a:ea typeface="ＭＳ ゴシック" panose="020B0609070205080204" pitchFamily="49" charset="-128"/>
            </a:endParaRPr>
          </a:p>
          <a:p>
            <a:pPr>
              <a:lnSpc>
                <a:spcPts val="1011"/>
              </a:lnSpc>
              <a:spcBef>
                <a:spcPts val="144"/>
              </a:spcBef>
            </a:pPr>
            <a:endParaRPr lang="en-US" altLang="ja-JP" sz="1878" b="1" u="sng">
              <a:solidFill>
                <a:prstClr val="black"/>
              </a:solidFill>
              <a:latin typeface="ＭＳ ゴシック" panose="020B0609070205080204" pitchFamily="49" charset="-128"/>
              <a:ea typeface="ＭＳ ゴシック" panose="020B0609070205080204" pitchFamily="49" charset="-128"/>
            </a:endParaRPr>
          </a:p>
          <a:p>
            <a:pPr>
              <a:spcBef>
                <a:spcPts val="144"/>
              </a:spcBef>
            </a:pPr>
            <a:r>
              <a:rPr lang="ja-JP" altLang="en-US" sz="1878">
                <a:solidFill>
                  <a:prstClr val="black"/>
                </a:solidFill>
                <a:latin typeface="ＭＳ 明朝" panose="02020609040205080304" pitchFamily="17" charset="-128"/>
                <a:ea typeface="ＭＳ 明朝" panose="02020609040205080304" pitchFamily="17" charset="-128"/>
              </a:rPr>
              <a:t>　</a:t>
            </a:r>
            <a:endParaRPr lang="ja-JP" altLang="en-US" sz="1878" dirty="0">
              <a:solidFill>
                <a:prstClr val="black"/>
              </a:solidFill>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9065438" y="7553293"/>
            <a:ext cx="1560173" cy="259045"/>
          </a:xfrm>
          <a:prstGeom prst="rect">
            <a:avLst/>
          </a:prstGeom>
          <a:noFill/>
        </p:spPr>
        <p:txBody>
          <a:bodyPr wrap="square" rtlCol="0">
            <a:spAutoFit/>
          </a:bodyPr>
          <a:lstStyle/>
          <a:p>
            <a:pPr>
              <a:lnSpc>
                <a:spcPts val="1300"/>
              </a:lnSpc>
            </a:pPr>
            <a:endParaRPr lang="ja-JP" altLang="en-US" sz="1300" dirty="0">
              <a:solidFill>
                <a:srgbClr val="FF0000"/>
              </a:solidFill>
              <a:latin typeface="ＭＳ Ｐゴシック"/>
            </a:endParaRPr>
          </a:p>
        </p:txBody>
      </p:sp>
      <p:sp>
        <p:nvSpPr>
          <p:cNvPr id="5" name="テキスト ボックス 4">
            <a:extLst>
              <a:ext uri="{FF2B5EF4-FFF2-40B4-BE49-F238E27FC236}">
                <a16:creationId xmlns:a16="http://schemas.microsoft.com/office/drawing/2014/main" id="{2A31E4AE-1867-4FBF-9DF8-AC16C17A3BCB}"/>
              </a:ext>
            </a:extLst>
          </p:cNvPr>
          <p:cNvSpPr txBox="1"/>
          <p:nvPr/>
        </p:nvSpPr>
        <p:spPr>
          <a:xfrm>
            <a:off x="269040" y="3526238"/>
            <a:ext cx="6302185" cy="5569473"/>
          </a:xfrm>
          <a:prstGeom prst="rect">
            <a:avLst/>
          </a:prstGeom>
          <a:noFill/>
        </p:spPr>
        <p:txBody>
          <a:bodyPr wrap="square" rtlCol="0">
            <a:spAutoFit/>
          </a:bodyPr>
          <a:lstStyle/>
          <a:p>
            <a:pPr>
              <a:lnSpc>
                <a:spcPct val="150000"/>
              </a:lnSpc>
            </a:pPr>
            <a:r>
              <a:rPr lang="en-US" altLang="ja-JP" sz="1600" b="1" dirty="0"/>
              <a:t>【</a:t>
            </a:r>
            <a:r>
              <a:rPr lang="ja-JP" altLang="en-US" sz="1600" b="1" dirty="0"/>
              <a:t>教育を受けるための要件</a:t>
            </a:r>
            <a:r>
              <a:rPr lang="en-US" altLang="ja-JP" sz="1600" b="1" dirty="0"/>
              <a:t>】</a:t>
            </a:r>
            <a:r>
              <a:rPr kumimoji="1" lang="ja-JP" altLang="en-US" sz="1600" b="1" dirty="0"/>
              <a:t> </a:t>
            </a:r>
            <a:endParaRPr kumimoji="1" lang="en-US" altLang="ja-JP" sz="1600" b="1" dirty="0"/>
          </a:p>
          <a:p>
            <a:pPr>
              <a:lnSpc>
                <a:spcPct val="150000"/>
              </a:lnSpc>
            </a:pPr>
            <a:r>
              <a:rPr kumimoji="1" lang="ja-JP" altLang="en-US" sz="1400" dirty="0"/>
              <a:t>   ① 所在地が栃木県内にあり、労働者を雇用している事業場に限ります</a:t>
            </a:r>
            <a:endParaRPr kumimoji="1" lang="en-US" altLang="ja-JP" sz="1400" dirty="0"/>
          </a:p>
          <a:p>
            <a:pPr>
              <a:lnSpc>
                <a:spcPct val="150000"/>
              </a:lnSpc>
            </a:pPr>
            <a:r>
              <a:rPr lang="ja-JP" altLang="en-US" sz="1400" dirty="0"/>
              <a:t>   ② お申し込みは、１事業場当たり１回限りとさせていただきます</a:t>
            </a:r>
            <a:endParaRPr lang="en-US" altLang="ja-JP" sz="1400" dirty="0"/>
          </a:p>
          <a:p>
            <a:pPr>
              <a:lnSpc>
                <a:spcPct val="150000"/>
              </a:lnSpc>
            </a:pPr>
            <a:r>
              <a:rPr lang="ja-JP" altLang="en-US" sz="1400" dirty="0"/>
              <a:t>   ③ 同時に他の事業場と共に受講いただく場合があることをご了承いただきます</a:t>
            </a:r>
            <a:endParaRPr lang="en-US" altLang="ja-JP" sz="1400" dirty="0"/>
          </a:p>
          <a:p>
            <a:pPr>
              <a:lnSpc>
                <a:spcPct val="150000"/>
              </a:lnSpc>
            </a:pPr>
            <a:r>
              <a:rPr lang="ja-JP" altLang="en-US" sz="1400" dirty="0"/>
              <a:t>  </a:t>
            </a:r>
            <a:r>
              <a:rPr lang="ja-JP" altLang="en-US" sz="1200" dirty="0"/>
              <a:t>≪一度にできるだけ多くの方に受講いただくために、開催日時を広く周知させていただきます≫</a:t>
            </a:r>
            <a:endParaRPr lang="en-US" altLang="ja-JP" sz="1200" dirty="0"/>
          </a:p>
          <a:p>
            <a:pPr>
              <a:lnSpc>
                <a:spcPct val="150000"/>
              </a:lnSpc>
            </a:pPr>
            <a:r>
              <a:rPr lang="ja-JP" altLang="en-US" sz="1600" b="1" dirty="0"/>
              <a:t>  開催日  </a:t>
            </a:r>
            <a:r>
              <a:rPr lang="en-US" altLang="ja-JP" sz="1600" b="1" dirty="0">
                <a:solidFill>
                  <a:schemeClr val="accent2">
                    <a:lumMod val="75000"/>
                  </a:schemeClr>
                </a:solidFill>
              </a:rPr>
              <a:t>※</a:t>
            </a:r>
            <a:r>
              <a:rPr lang="ja-JP" altLang="en-US" sz="1600" b="1" dirty="0">
                <a:solidFill>
                  <a:schemeClr val="accent2">
                    <a:lumMod val="75000"/>
                  </a:schemeClr>
                </a:solidFill>
              </a:rPr>
              <a:t> 裏面の申込書に希望日時を記入してください</a:t>
            </a:r>
            <a:endParaRPr kumimoji="1" lang="en-US" altLang="ja-JP" sz="1600" b="1" dirty="0"/>
          </a:p>
          <a:p>
            <a:pPr>
              <a:lnSpc>
                <a:spcPct val="150000"/>
              </a:lnSpc>
            </a:pPr>
            <a:r>
              <a:rPr lang="ja-JP" altLang="en-US" sz="1600" b="1" dirty="0"/>
              <a:t>    </a:t>
            </a:r>
            <a:r>
              <a:rPr lang="ja-JP" altLang="en-US" sz="1400" dirty="0"/>
              <a:t>令和５年６月１２日から令和６年２月２２日まで</a:t>
            </a:r>
            <a:r>
              <a:rPr kumimoji="1" lang="ja-JP" altLang="en-US" sz="1400" dirty="0"/>
              <a:t>の平日（月～金曜日）のうち、</a:t>
            </a:r>
            <a:endParaRPr kumimoji="1" lang="en-US" altLang="ja-JP" sz="1400" dirty="0"/>
          </a:p>
          <a:p>
            <a:pPr>
              <a:lnSpc>
                <a:spcPct val="150000"/>
              </a:lnSpc>
            </a:pPr>
            <a:r>
              <a:rPr lang="ja-JP" altLang="en-US" sz="1400" dirty="0"/>
              <a:t>     日程調整のうえ決定します </a:t>
            </a:r>
            <a:r>
              <a:rPr kumimoji="1" lang="ja-JP" altLang="en-US" sz="1400" dirty="0"/>
              <a:t>（１２月２０日から１月１０日までを除きます）</a:t>
            </a:r>
            <a:endParaRPr kumimoji="1" lang="en-US" altLang="ja-JP" sz="1400" dirty="0"/>
          </a:p>
          <a:p>
            <a:pPr>
              <a:lnSpc>
                <a:spcPct val="150000"/>
              </a:lnSpc>
            </a:pPr>
            <a:r>
              <a:rPr lang="ja-JP" altLang="en-US" sz="1600" b="1" dirty="0"/>
              <a:t>  開催時間   </a:t>
            </a:r>
            <a:r>
              <a:rPr lang="en-US" altLang="ja-JP" sz="1600" b="1" dirty="0">
                <a:solidFill>
                  <a:schemeClr val="accent2">
                    <a:lumMod val="75000"/>
                  </a:schemeClr>
                </a:solidFill>
              </a:rPr>
              <a:t>※</a:t>
            </a:r>
            <a:r>
              <a:rPr lang="ja-JP" altLang="en-US" sz="1600" b="1" dirty="0">
                <a:solidFill>
                  <a:schemeClr val="accent2">
                    <a:lumMod val="75000"/>
                  </a:schemeClr>
                </a:solidFill>
              </a:rPr>
              <a:t> 講義時間は質疑応答を含めて約２時間です</a:t>
            </a:r>
            <a:endParaRPr lang="en-US" altLang="ja-JP" sz="1600" b="1" dirty="0">
              <a:solidFill>
                <a:schemeClr val="accent2">
                  <a:lumMod val="75000"/>
                </a:schemeClr>
              </a:solidFill>
            </a:endParaRPr>
          </a:p>
          <a:p>
            <a:pPr>
              <a:lnSpc>
                <a:spcPct val="150000"/>
              </a:lnSpc>
            </a:pPr>
            <a:r>
              <a:rPr kumimoji="1" lang="ja-JP" altLang="en-US" sz="1600" dirty="0"/>
              <a:t>    </a:t>
            </a:r>
            <a:r>
              <a:rPr kumimoji="1" lang="ja-JP" altLang="en-US" sz="1400" dirty="0"/>
              <a:t>開始時刻は午前</a:t>
            </a:r>
            <a:r>
              <a:rPr lang="en-US" altLang="ja-JP" sz="1400" dirty="0"/>
              <a:t>10</a:t>
            </a:r>
            <a:r>
              <a:rPr kumimoji="1" lang="ja-JP" altLang="en-US" sz="1400" dirty="0"/>
              <a:t>時</a:t>
            </a:r>
            <a:r>
              <a:rPr kumimoji="1" lang="en-US" altLang="ja-JP" sz="1400" dirty="0"/>
              <a:t>00</a:t>
            </a:r>
            <a:r>
              <a:rPr kumimoji="1" lang="ja-JP" altLang="en-US" sz="1400" dirty="0"/>
              <a:t>分</a:t>
            </a:r>
            <a:r>
              <a:rPr lang="ja-JP" altLang="en-US" sz="1400" dirty="0"/>
              <a:t>または</a:t>
            </a:r>
            <a:r>
              <a:rPr kumimoji="1" lang="ja-JP" altLang="en-US" sz="1400" dirty="0"/>
              <a:t>午後</a:t>
            </a:r>
            <a:r>
              <a:rPr kumimoji="1" lang="en-US" altLang="ja-JP" sz="1400" dirty="0"/>
              <a:t>2</a:t>
            </a:r>
            <a:r>
              <a:rPr kumimoji="1" lang="ja-JP" altLang="en-US" sz="1400" dirty="0"/>
              <a:t>時</a:t>
            </a:r>
            <a:r>
              <a:rPr kumimoji="1" lang="en-US" altLang="ja-JP" sz="1400" dirty="0"/>
              <a:t>00</a:t>
            </a:r>
            <a:r>
              <a:rPr kumimoji="1" lang="ja-JP" altLang="en-US" sz="1400" dirty="0"/>
              <a:t>分のどちらかをご指定ください</a:t>
            </a:r>
            <a:endParaRPr kumimoji="1" lang="en-US" altLang="ja-JP" sz="1600" dirty="0">
              <a:solidFill>
                <a:schemeClr val="accent2"/>
              </a:solidFill>
            </a:endParaRPr>
          </a:p>
          <a:p>
            <a:pPr>
              <a:lnSpc>
                <a:spcPct val="150000"/>
              </a:lnSpc>
            </a:pPr>
            <a:r>
              <a:rPr lang="ja-JP" altLang="en-US" sz="1600" b="1" dirty="0"/>
              <a:t>  開催方法  ［オンライン形式限定となります］    </a:t>
            </a:r>
            <a:endParaRPr lang="en-US" altLang="ja-JP" sz="1600" b="1" dirty="0"/>
          </a:p>
          <a:p>
            <a:r>
              <a:rPr lang="ja-JP" altLang="en-US" sz="1600" b="1" dirty="0"/>
              <a:t>    </a:t>
            </a:r>
            <a:r>
              <a:rPr lang="en-US" altLang="ja-JP" sz="2000" b="1" dirty="0"/>
              <a:t>Zoom</a:t>
            </a:r>
            <a:r>
              <a:rPr lang="ja-JP" altLang="en-US" sz="2000" b="1" dirty="0"/>
              <a:t> </a:t>
            </a:r>
            <a:r>
              <a:rPr lang="ja-JP" altLang="en-US" sz="1600" b="1" dirty="0"/>
              <a:t> </a:t>
            </a:r>
            <a:r>
              <a:rPr lang="ja-JP" altLang="en-US" sz="1200" dirty="0"/>
              <a:t>［ </a:t>
            </a:r>
            <a:r>
              <a:rPr lang="en-US" altLang="ja-JP" sz="1200" dirty="0"/>
              <a:t>Cisco</a:t>
            </a:r>
            <a:r>
              <a:rPr lang="ja-JP" altLang="en-US" sz="1200" dirty="0"/>
              <a:t> </a:t>
            </a:r>
            <a:r>
              <a:rPr lang="en-US" altLang="ja-JP" sz="1200" dirty="0" err="1"/>
              <a:t>Webex</a:t>
            </a:r>
            <a:r>
              <a:rPr lang="ja-JP" altLang="en-US" sz="1200" dirty="0"/>
              <a:t>  </a:t>
            </a:r>
            <a:r>
              <a:rPr lang="en-US" altLang="ja-JP" sz="1200" dirty="0"/>
              <a:t>Meetings</a:t>
            </a:r>
            <a:r>
              <a:rPr lang="ja-JP" altLang="en-US" sz="1200" dirty="0"/>
              <a:t>  でも可能ですが、他の方法はお受けできません］</a:t>
            </a:r>
            <a:endParaRPr lang="en-US" altLang="ja-JP" sz="1200" dirty="0"/>
          </a:p>
          <a:p>
            <a:pPr>
              <a:lnSpc>
                <a:spcPct val="150000"/>
              </a:lnSpc>
            </a:pPr>
            <a:r>
              <a:rPr lang="ja-JP" altLang="en-US" sz="1600" b="1" dirty="0"/>
              <a:t>  申込先</a:t>
            </a:r>
            <a:r>
              <a:rPr kumimoji="1" lang="ja-JP" altLang="en-US" sz="1400" b="1" dirty="0"/>
              <a:t>  </a:t>
            </a:r>
            <a:r>
              <a:rPr lang="ja-JP" altLang="en-US" sz="1600" b="1" dirty="0"/>
              <a:t>［</a:t>
            </a:r>
            <a:r>
              <a:rPr kumimoji="1" lang="ja-JP" altLang="en-US" sz="1600" b="1" dirty="0"/>
              <a:t>裏面に申込書があります］</a:t>
            </a:r>
            <a:endParaRPr lang="en-US" altLang="ja-JP" sz="1600" b="1" dirty="0"/>
          </a:p>
          <a:p>
            <a:pPr>
              <a:lnSpc>
                <a:spcPct val="150000"/>
              </a:lnSpc>
            </a:pPr>
            <a:r>
              <a:rPr kumimoji="1" lang="ja-JP" altLang="en-US" sz="1200" b="1" dirty="0"/>
              <a:t>     開催希望日の</a:t>
            </a:r>
            <a:r>
              <a:rPr kumimoji="1" lang="en-US" altLang="ja-JP" sz="1200" b="1" dirty="0"/>
              <a:t>1</a:t>
            </a:r>
            <a:r>
              <a:rPr kumimoji="1" lang="ja-JP" altLang="en-US" sz="1200" b="1" dirty="0"/>
              <a:t>か月前までに、申込書を</a:t>
            </a:r>
            <a:r>
              <a:rPr lang="ja-JP" altLang="en-US" sz="1200" b="1" dirty="0"/>
              <a:t>栃木産業保健総合支援センター</a:t>
            </a:r>
            <a:r>
              <a:rPr kumimoji="1" lang="ja-JP" altLang="en-US" sz="1200" b="1" dirty="0"/>
              <a:t>に</a:t>
            </a:r>
            <a:r>
              <a:rPr kumimoji="1" lang="en-US" altLang="ja-JP" sz="1200" b="1" dirty="0"/>
              <a:t>FAX</a:t>
            </a:r>
            <a:r>
              <a:rPr kumimoji="1" lang="ja-JP" altLang="en-US" sz="1200" b="1" dirty="0"/>
              <a:t>送信または  </a:t>
            </a:r>
            <a:endParaRPr kumimoji="1" lang="en-US" altLang="ja-JP" sz="1200" b="1" dirty="0"/>
          </a:p>
          <a:p>
            <a:pPr>
              <a:lnSpc>
                <a:spcPct val="150000"/>
              </a:lnSpc>
            </a:pPr>
            <a:r>
              <a:rPr lang="ja-JP" altLang="en-US" sz="1200" b="1" dirty="0"/>
              <a:t>     </a:t>
            </a:r>
            <a:r>
              <a:rPr kumimoji="1" lang="ja-JP" altLang="en-US" sz="1200" b="1" dirty="0"/>
              <a:t>メール送信してください</a:t>
            </a:r>
            <a:endParaRPr kumimoji="1" lang="en-US" altLang="ja-JP" sz="1200" b="1" dirty="0"/>
          </a:p>
          <a:p>
            <a:pPr>
              <a:lnSpc>
                <a:spcPct val="150000"/>
              </a:lnSpc>
            </a:pPr>
            <a:r>
              <a:rPr lang="ja-JP" altLang="en-US" b="1" dirty="0"/>
              <a:t>    </a:t>
            </a:r>
            <a:r>
              <a:rPr kumimoji="1" lang="ja-JP" altLang="en-US" b="1" dirty="0"/>
              <a:t> </a:t>
            </a:r>
            <a:r>
              <a:rPr lang="ja-JP" altLang="en-US" b="1" dirty="0"/>
              <a:t>（</a:t>
            </a:r>
            <a:r>
              <a:rPr kumimoji="1" lang="en-US" altLang="ja-JP" b="1" dirty="0"/>
              <a:t>FAX</a:t>
            </a:r>
            <a:r>
              <a:rPr kumimoji="1" lang="ja-JP" altLang="en-US" b="1" dirty="0"/>
              <a:t>） </a:t>
            </a:r>
            <a:r>
              <a:rPr kumimoji="1" lang="en-US" altLang="ja-JP" b="1" dirty="0"/>
              <a:t>028-643-0695</a:t>
            </a:r>
            <a:r>
              <a:rPr lang="ja-JP" altLang="en-US" b="1" dirty="0"/>
              <a:t>   （</a:t>
            </a:r>
            <a:r>
              <a:rPr lang="en-US" altLang="ja-JP" b="1" dirty="0"/>
              <a:t>E-mail</a:t>
            </a:r>
            <a:r>
              <a:rPr lang="ja-JP" altLang="en-US" b="1" dirty="0"/>
              <a:t>）</a:t>
            </a:r>
            <a:r>
              <a:rPr lang="en-US" altLang="ja-JP" b="1" dirty="0"/>
              <a:t>info@tochigis.johas.go.jp</a:t>
            </a:r>
            <a:endParaRPr kumimoji="1" lang="en-US" altLang="ja-JP" b="1" dirty="0"/>
          </a:p>
        </p:txBody>
      </p:sp>
      <p:sp>
        <p:nvSpPr>
          <p:cNvPr id="13" name="スライド番号プレースホルダー 1"/>
          <p:cNvSpPr txBox="1">
            <a:spLocks/>
          </p:cNvSpPr>
          <p:nvPr/>
        </p:nvSpPr>
        <p:spPr>
          <a:xfrm>
            <a:off x="7396093" y="9057456"/>
            <a:ext cx="3338689" cy="953541"/>
          </a:xfrm>
          <a:prstGeom prst="rect">
            <a:avLst/>
          </a:prstGeom>
        </p:spPr>
        <p:txBody>
          <a:bodyPr vert="horz" lIns="132041" tIns="66021" rIns="132041" bIns="66021"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2022" dirty="0">
              <a:solidFill>
                <a:prstClr val="black"/>
              </a:solidFill>
            </a:endParaRPr>
          </a:p>
        </p:txBody>
      </p:sp>
      <p:sp>
        <p:nvSpPr>
          <p:cNvPr id="10" name="テキスト ボックス 9">
            <a:extLst>
              <a:ext uri="{FF2B5EF4-FFF2-40B4-BE49-F238E27FC236}">
                <a16:creationId xmlns:a16="http://schemas.microsoft.com/office/drawing/2014/main" id="{37C5C10A-7C3B-465B-92F4-079842093C33}"/>
              </a:ext>
            </a:extLst>
          </p:cNvPr>
          <p:cNvSpPr txBox="1"/>
          <p:nvPr/>
        </p:nvSpPr>
        <p:spPr>
          <a:xfrm>
            <a:off x="852104" y="9258357"/>
            <a:ext cx="5153791" cy="667469"/>
          </a:xfrm>
          <a:prstGeom prst="rect">
            <a:avLst/>
          </a:prstGeom>
          <a:noFill/>
        </p:spPr>
        <p:txBody>
          <a:bodyPr wrap="square" rtlCol="0">
            <a:spAutoFit/>
          </a:bodyPr>
          <a:lstStyle/>
          <a:p>
            <a:r>
              <a:rPr lang="ja-JP" altLang="en-US" sz="1200" b="1" dirty="0"/>
              <a:t>独立行政法人 労働者健康安全機構   栃木産業保健総合支援センター</a:t>
            </a:r>
            <a:endParaRPr lang="en-US" altLang="ja-JP" sz="1200" b="1" dirty="0"/>
          </a:p>
          <a:p>
            <a:r>
              <a:rPr kumimoji="1" lang="ja-JP" altLang="en-US" sz="1200" b="1" dirty="0"/>
              <a:t>    〒</a:t>
            </a:r>
            <a:r>
              <a:rPr kumimoji="1" lang="en-US" altLang="ja-JP" sz="1200" b="1" dirty="0"/>
              <a:t>320-0811</a:t>
            </a:r>
            <a:r>
              <a:rPr kumimoji="1" lang="ja-JP" altLang="en-US" sz="1200" b="1" dirty="0"/>
              <a:t>    宇都宮市大通り１丁目４番２４号   </a:t>
            </a:r>
            <a:r>
              <a:rPr lang="ja-JP" altLang="en-US" sz="1200" b="1" dirty="0"/>
              <a:t>ＭＳＣ</a:t>
            </a:r>
            <a:r>
              <a:rPr kumimoji="1" lang="ja-JP" altLang="en-US" sz="1200" b="1" dirty="0"/>
              <a:t>ビル４階</a:t>
            </a:r>
            <a:endParaRPr kumimoji="1" lang="en-US" altLang="ja-JP" sz="1200" b="1" dirty="0"/>
          </a:p>
          <a:p>
            <a:r>
              <a:rPr kumimoji="1" lang="ja-JP" altLang="en-US" sz="1200" b="1" dirty="0"/>
              <a:t>     </a:t>
            </a:r>
            <a:r>
              <a:rPr lang="en-US" altLang="ja-JP" sz="1200" b="1" dirty="0"/>
              <a:t>TEL</a:t>
            </a:r>
            <a:r>
              <a:rPr lang="ja-JP" altLang="en-US" sz="1200" b="1" dirty="0"/>
              <a:t>  </a:t>
            </a:r>
            <a:r>
              <a:rPr lang="en-US" altLang="ja-JP" sz="1200" b="1" dirty="0"/>
              <a:t>028-643-0685</a:t>
            </a:r>
            <a:r>
              <a:rPr lang="ja-JP" altLang="en-US" sz="1200" b="1" dirty="0"/>
              <a:t>   </a:t>
            </a:r>
            <a:r>
              <a:rPr lang="en-US" altLang="ja-JP" sz="1200" b="1" dirty="0"/>
              <a:t>FAX</a:t>
            </a:r>
            <a:r>
              <a:rPr lang="ja-JP" altLang="en-US" sz="1200" b="1" dirty="0"/>
              <a:t>  </a:t>
            </a:r>
            <a:r>
              <a:rPr lang="en-US" altLang="ja-JP" sz="1200" b="1" dirty="0"/>
              <a:t>028-643-0695</a:t>
            </a:r>
            <a:r>
              <a:rPr lang="ja-JP" altLang="en-US" sz="1200" b="1" dirty="0"/>
              <a:t>   </a:t>
            </a:r>
            <a:r>
              <a:rPr lang="en-US" altLang="ja-JP" sz="1200" b="1" dirty="0"/>
              <a:t>E-mail</a:t>
            </a:r>
            <a:r>
              <a:rPr lang="ja-JP" altLang="en-US" sz="1200" b="1" dirty="0"/>
              <a:t>   </a:t>
            </a:r>
            <a:r>
              <a:rPr lang="en-US" altLang="ja-JP" sz="1200" b="1" dirty="0"/>
              <a:t>info@tochigis.johas.go.jp</a:t>
            </a:r>
            <a:endParaRPr kumimoji="1" lang="ja-JP" altLang="en-US" sz="1200" b="1" dirty="0"/>
          </a:p>
        </p:txBody>
      </p:sp>
      <p:sp>
        <p:nvSpPr>
          <p:cNvPr id="20" name="テキスト ボックス 19">
            <a:extLst>
              <a:ext uri="{FF2B5EF4-FFF2-40B4-BE49-F238E27FC236}">
                <a16:creationId xmlns:a16="http://schemas.microsoft.com/office/drawing/2014/main" id="{8EA06F47-1D3C-4095-876C-D8A8684AC62C}"/>
              </a:ext>
            </a:extLst>
          </p:cNvPr>
          <p:cNvSpPr txBox="1"/>
          <p:nvPr/>
        </p:nvSpPr>
        <p:spPr>
          <a:xfrm>
            <a:off x="250211" y="1986351"/>
            <a:ext cx="6357578" cy="1323439"/>
          </a:xfrm>
          <a:prstGeom prst="rect">
            <a:avLst/>
          </a:prstGeom>
          <a:noFill/>
        </p:spPr>
        <p:txBody>
          <a:bodyPr wrap="square" rtlCol="0">
            <a:spAutoFit/>
          </a:bodyPr>
          <a:lstStyle/>
          <a:p>
            <a:r>
              <a:rPr lang="ja-JP" altLang="en-US" sz="1700" b="1" dirty="0">
                <a:solidFill>
                  <a:schemeClr val="accent2">
                    <a:lumMod val="75000"/>
                  </a:schemeClr>
                </a:solidFill>
                <a:latin typeface="+mn-ea"/>
              </a:rPr>
              <a:t>教育内容</a:t>
            </a:r>
            <a:endParaRPr lang="en-US" altLang="ja-JP" sz="1700" b="1" dirty="0">
              <a:solidFill>
                <a:schemeClr val="accent2">
                  <a:lumMod val="75000"/>
                </a:schemeClr>
              </a:solidFill>
              <a:latin typeface="+mn-ea"/>
            </a:endParaRPr>
          </a:p>
          <a:p>
            <a:r>
              <a:rPr lang="ja-JP" altLang="en-US" sz="1700" b="1" dirty="0">
                <a:solidFill>
                  <a:schemeClr val="accent2">
                    <a:lumMod val="75000"/>
                  </a:schemeClr>
                </a:solidFill>
                <a:latin typeface="+mn-ea"/>
              </a:rPr>
              <a:t>   </a:t>
            </a:r>
            <a:r>
              <a:rPr lang="en-US" altLang="ja-JP" sz="1700" b="1" dirty="0">
                <a:solidFill>
                  <a:schemeClr val="accent2">
                    <a:lumMod val="75000"/>
                  </a:schemeClr>
                </a:solidFill>
                <a:latin typeface="+mn-ea"/>
              </a:rPr>
              <a:t>Ⅰ</a:t>
            </a:r>
            <a:r>
              <a:rPr lang="ja-JP" altLang="en-US" sz="1700" b="1" dirty="0">
                <a:solidFill>
                  <a:schemeClr val="accent2">
                    <a:lumMod val="75000"/>
                  </a:schemeClr>
                </a:solidFill>
                <a:latin typeface="+mn-ea"/>
              </a:rPr>
              <a:t>または</a:t>
            </a:r>
            <a:r>
              <a:rPr lang="en-US" altLang="ja-JP" sz="1700" b="1" dirty="0">
                <a:solidFill>
                  <a:schemeClr val="accent2">
                    <a:lumMod val="75000"/>
                  </a:schemeClr>
                </a:solidFill>
                <a:latin typeface="+mn-ea"/>
              </a:rPr>
              <a:t>Ⅱ</a:t>
            </a:r>
            <a:r>
              <a:rPr lang="ja-JP" altLang="en-US" sz="1700" b="1" dirty="0">
                <a:solidFill>
                  <a:schemeClr val="accent2">
                    <a:lumMod val="75000"/>
                  </a:schemeClr>
                </a:solidFill>
                <a:latin typeface="+mn-ea"/>
              </a:rPr>
              <a:t>のどちらかをお選びください</a:t>
            </a:r>
            <a:endParaRPr lang="en-US" altLang="ja-JP" sz="1700" b="1" dirty="0">
              <a:solidFill>
                <a:schemeClr val="accent2">
                  <a:lumMod val="75000"/>
                </a:schemeClr>
              </a:solidFill>
              <a:latin typeface="+mn-ea"/>
            </a:endParaRPr>
          </a:p>
          <a:p>
            <a:r>
              <a:rPr kumimoji="1" lang="ja-JP" altLang="en-US" sz="1700" b="1" dirty="0">
                <a:solidFill>
                  <a:schemeClr val="accent2">
                    <a:lumMod val="75000"/>
                  </a:schemeClr>
                </a:solidFill>
                <a:latin typeface="+mn-ea"/>
              </a:rPr>
              <a:t>      </a:t>
            </a:r>
            <a:r>
              <a:rPr kumimoji="1" lang="en-US" altLang="ja-JP" sz="1700" b="1" dirty="0">
                <a:solidFill>
                  <a:schemeClr val="accent2">
                    <a:lumMod val="75000"/>
                  </a:schemeClr>
                </a:solidFill>
                <a:latin typeface="+mn-ea"/>
              </a:rPr>
              <a:t>Ⅰ</a:t>
            </a:r>
            <a:r>
              <a:rPr kumimoji="1" lang="ja-JP" altLang="en-US" sz="1700" b="1" dirty="0">
                <a:solidFill>
                  <a:schemeClr val="accent2">
                    <a:lumMod val="75000"/>
                  </a:schemeClr>
                </a:solidFill>
                <a:latin typeface="+mn-ea"/>
              </a:rPr>
              <a:t> 管理監督者向けメンタルヘルス教育</a:t>
            </a:r>
            <a:r>
              <a:rPr lang="ja-JP" altLang="en-US" sz="1700" b="1" dirty="0">
                <a:solidFill>
                  <a:schemeClr val="accent2">
                    <a:lumMod val="75000"/>
                  </a:schemeClr>
                </a:solidFill>
                <a:latin typeface="+mn-ea"/>
              </a:rPr>
              <a:t>    </a:t>
            </a:r>
            <a:endParaRPr kumimoji="1" lang="en-US" altLang="ja-JP" sz="1700" b="1" dirty="0">
              <a:solidFill>
                <a:schemeClr val="accent2">
                  <a:lumMod val="75000"/>
                </a:schemeClr>
              </a:solidFill>
              <a:latin typeface="+mn-ea"/>
            </a:endParaRPr>
          </a:p>
          <a:p>
            <a:r>
              <a:rPr lang="ja-JP" altLang="en-US" sz="1700" b="1" dirty="0">
                <a:solidFill>
                  <a:schemeClr val="accent2">
                    <a:lumMod val="75000"/>
                  </a:schemeClr>
                </a:solidFill>
                <a:latin typeface="+mn-ea"/>
              </a:rPr>
              <a:t>      </a:t>
            </a:r>
            <a:r>
              <a:rPr lang="en-US" altLang="ja-JP" sz="1700" b="1" dirty="0">
                <a:solidFill>
                  <a:schemeClr val="accent2">
                    <a:lumMod val="75000"/>
                  </a:schemeClr>
                </a:solidFill>
                <a:latin typeface="+mn-ea"/>
              </a:rPr>
              <a:t>Ⅱ</a:t>
            </a:r>
            <a:r>
              <a:rPr lang="ja-JP" altLang="en-US" sz="1700" b="1" dirty="0">
                <a:solidFill>
                  <a:schemeClr val="accent2">
                    <a:lumMod val="75000"/>
                  </a:schemeClr>
                </a:solidFill>
                <a:latin typeface="+mn-ea"/>
              </a:rPr>
              <a:t> 若年労働者向けメンタルヘルス教育</a:t>
            </a:r>
            <a:endParaRPr lang="en-US" altLang="ja-JP" sz="1700" b="1" dirty="0">
              <a:solidFill>
                <a:schemeClr val="accent2">
                  <a:lumMod val="75000"/>
                </a:schemeClr>
              </a:solidFill>
              <a:latin typeface="+mn-ea"/>
            </a:endParaRPr>
          </a:p>
          <a:p>
            <a:r>
              <a:rPr lang="ja-JP" altLang="en-US" sz="1200" b="1" dirty="0">
                <a:solidFill>
                  <a:schemeClr val="accent2">
                    <a:lumMod val="75000"/>
                  </a:schemeClr>
                </a:solidFill>
                <a:latin typeface="+mn-ea"/>
              </a:rPr>
              <a:t>              </a:t>
            </a:r>
            <a:r>
              <a:rPr lang="en-US" altLang="ja-JP" sz="1200" b="1" dirty="0">
                <a:solidFill>
                  <a:schemeClr val="accent2">
                    <a:lumMod val="75000"/>
                  </a:schemeClr>
                </a:solidFill>
                <a:latin typeface="+mn-ea"/>
              </a:rPr>
              <a:t>(</a:t>
            </a:r>
            <a:r>
              <a:rPr lang="ja-JP" altLang="en-US" sz="1200" b="1" dirty="0">
                <a:solidFill>
                  <a:schemeClr val="accent2">
                    <a:lumMod val="75000"/>
                  </a:schemeClr>
                </a:solidFill>
                <a:latin typeface="+mn-ea"/>
              </a:rPr>
              <a:t>新入社員や</a:t>
            </a:r>
            <a:r>
              <a:rPr lang="en-US" altLang="ja-JP" sz="1200" b="1" dirty="0">
                <a:solidFill>
                  <a:schemeClr val="accent2">
                    <a:lumMod val="75000"/>
                  </a:schemeClr>
                </a:solidFill>
                <a:latin typeface="+mn-ea"/>
              </a:rPr>
              <a:t>20</a:t>
            </a:r>
            <a:r>
              <a:rPr lang="ja-JP" altLang="en-US" sz="1200" b="1" dirty="0">
                <a:solidFill>
                  <a:schemeClr val="accent2">
                    <a:lumMod val="75000"/>
                  </a:schemeClr>
                </a:solidFill>
                <a:latin typeface="+mn-ea"/>
              </a:rPr>
              <a:t>歳代の若年労働者が主な対象となります） </a:t>
            </a:r>
            <a:endParaRPr kumimoji="1" lang="ja-JP" altLang="en-US" sz="1200" b="1" dirty="0">
              <a:solidFill>
                <a:schemeClr val="accent2">
                  <a:lumMod val="75000"/>
                </a:schemeClr>
              </a:solidFill>
              <a:latin typeface="+mn-ea"/>
            </a:endParaRPr>
          </a:p>
        </p:txBody>
      </p:sp>
      <p:sp>
        <p:nvSpPr>
          <p:cNvPr id="18" name="テキスト ボックス 17">
            <a:extLst>
              <a:ext uri="{FF2B5EF4-FFF2-40B4-BE49-F238E27FC236}">
                <a16:creationId xmlns:a16="http://schemas.microsoft.com/office/drawing/2014/main" id="{005D65EE-0777-4AB7-92A0-0096B312CEB1}"/>
              </a:ext>
            </a:extLst>
          </p:cNvPr>
          <p:cNvSpPr txBox="1"/>
          <p:nvPr/>
        </p:nvSpPr>
        <p:spPr>
          <a:xfrm>
            <a:off x="299396" y="8975091"/>
            <a:ext cx="6190683" cy="307777"/>
          </a:xfrm>
          <a:prstGeom prst="rect">
            <a:avLst/>
          </a:prstGeom>
          <a:noFill/>
        </p:spPr>
        <p:txBody>
          <a:bodyPr wrap="square" rtlCol="0">
            <a:spAutoFit/>
          </a:bodyPr>
          <a:lstStyle/>
          <a:p>
            <a:r>
              <a:rPr lang="ja-JP" altLang="en-US" sz="1400" b="1" dirty="0">
                <a:solidFill>
                  <a:srgbClr val="FF0000"/>
                </a:solidFill>
              </a:rPr>
              <a:t>申込者多数の場合は、令和６年２月２２日以前に受付を締め切る場合があります</a:t>
            </a:r>
            <a:endParaRPr lang="en-US" altLang="ja-JP" sz="1400" b="1" dirty="0">
              <a:solidFill>
                <a:schemeClr val="accent2"/>
              </a:solidFill>
            </a:endParaRPr>
          </a:p>
        </p:txBody>
      </p:sp>
      <p:sp>
        <p:nvSpPr>
          <p:cNvPr id="7" name="四角形: 角を丸くする 6">
            <a:extLst>
              <a:ext uri="{FF2B5EF4-FFF2-40B4-BE49-F238E27FC236}">
                <a16:creationId xmlns:a16="http://schemas.microsoft.com/office/drawing/2014/main" id="{29B10147-6F13-416B-B3D6-69E8CA64C25A}"/>
              </a:ext>
            </a:extLst>
          </p:cNvPr>
          <p:cNvSpPr/>
          <p:nvPr/>
        </p:nvSpPr>
        <p:spPr>
          <a:xfrm>
            <a:off x="3718276" y="3611204"/>
            <a:ext cx="2682980" cy="343864"/>
          </a:xfrm>
          <a:prstGeom prst="roundRect">
            <a:avLst>
              <a:gd name="adj" fmla="val 16667"/>
            </a:avLst>
          </a:prstGeom>
          <a:solidFill>
            <a:schemeClr val="accent2">
              <a:lumMod val="75000"/>
            </a:schemeClr>
          </a:solidFill>
          <a:ln w="952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bg1"/>
                </a:solidFill>
              </a:rPr>
              <a:t>費用は無料です</a:t>
            </a:r>
          </a:p>
        </p:txBody>
      </p:sp>
      <p:sp>
        <p:nvSpPr>
          <p:cNvPr id="24" name="テキスト ボックス 23">
            <a:extLst>
              <a:ext uri="{FF2B5EF4-FFF2-40B4-BE49-F238E27FC236}">
                <a16:creationId xmlns:a16="http://schemas.microsoft.com/office/drawing/2014/main" id="{DF0E4562-516E-43D6-BADC-49DDB487FD0E}"/>
              </a:ext>
            </a:extLst>
          </p:cNvPr>
          <p:cNvSpPr txBox="1"/>
          <p:nvPr/>
        </p:nvSpPr>
        <p:spPr>
          <a:xfrm>
            <a:off x="178444" y="1574991"/>
            <a:ext cx="6429345" cy="369332"/>
          </a:xfrm>
          <a:prstGeom prst="rect">
            <a:avLst/>
          </a:prstGeom>
          <a:noFill/>
        </p:spPr>
        <p:txBody>
          <a:bodyPr wrap="square" rtlCol="0">
            <a:spAutoFit/>
          </a:bodyPr>
          <a:lstStyle/>
          <a:p>
            <a:r>
              <a:rPr kumimoji="1" lang="ja-JP" altLang="en-US" dirty="0"/>
              <a:t> </a:t>
            </a:r>
            <a:r>
              <a:rPr kumimoji="1" lang="ja-JP" altLang="en-US" sz="1700" b="1" dirty="0">
                <a:solidFill>
                  <a:schemeClr val="accent2">
                    <a:lumMod val="75000"/>
                  </a:schemeClr>
                </a:solidFill>
              </a:rPr>
              <a:t>講師 ： 栃木産業保健総合支援センター   メンタルヘルス対策促進員</a:t>
            </a:r>
            <a:r>
              <a:rPr lang="ja-JP" altLang="en-US" sz="1700" b="1" dirty="0">
                <a:solidFill>
                  <a:schemeClr val="accent2">
                    <a:lumMod val="75000"/>
                  </a:schemeClr>
                </a:solidFill>
              </a:rPr>
              <a:t> </a:t>
            </a:r>
            <a:endParaRPr kumimoji="1" lang="ja-JP" altLang="en-US" sz="1700" b="1" dirty="0">
              <a:solidFill>
                <a:schemeClr val="accent2">
                  <a:lumMod val="75000"/>
                </a:schemeClr>
              </a:solidFill>
              <a:latin typeface="+mn-ea"/>
            </a:endParaRPr>
          </a:p>
        </p:txBody>
      </p:sp>
      <p:pic>
        <p:nvPicPr>
          <p:cNvPr id="4" name="図 3">
            <a:extLst>
              <a:ext uri="{FF2B5EF4-FFF2-40B4-BE49-F238E27FC236}">
                <a16:creationId xmlns:a16="http://schemas.microsoft.com/office/drawing/2014/main" id="{6977E53B-DDC0-4935-8CEF-F8BEE3E04C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10155" y="1974805"/>
            <a:ext cx="1479924" cy="1314557"/>
          </a:xfrm>
          <a:prstGeom prst="rect">
            <a:avLst/>
          </a:prstGeom>
        </p:spPr>
      </p:pic>
      <p:sp>
        <p:nvSpPr>
          <p:cNvPr id="2" name="四角形: 角を丸くする 1">
            <a:extLst>
              <a:ext uri="{FF2B5EF4-FFF2-40B4-BE49-F238E27FC236}">
                <a16:creationId xmlns:a16="http://schemas.microsoft.com/office/drawing/2014/main" id="{BF7FA172-A655-4DD9-B9B4-0419B1BB0B1D}"/>
              </a:ext>
            </a:extLst>
          </p:cNvPr>
          <p:cNvSpPr/>
          <p:nvPr/>
        </p:nvSpPr>
        <p:spPr>
          <a:xfrm>
            <a:off x="237011" y="1929642"/>
            <a:ext cx="4655433" cy="1404713"/>
          </a:xfrm>
          <a:prstGeom prst="roundRect">
            <a:avLst/>
          </a:prstGeom>
          <a:noFill/>
          <a:ln>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400" b="1" dirty="0">
              <a:solidFill>
                <a:schemeClr val="tx1"/>
              </a:solidFill>
            </a:endParaRPr>
          </a:p>
        </p:txBody>
      </p:sp>
      <p:sp>
        <p:nvSpPr>
          <p:cNvPr id="6" name="四角形: 角を丸くする 5">
            <a:extLst>
              <a:ext uri="{FF2B5EF4-FFF2-40B4-BE49-F238E27FC236}">
                <a16:creationId xmlns:a16="http://schemas.microsoft.com/office/drawing/2014/main" id="{F658C35E-9D9E-4BA6-9EF9-5D36F381C49D}"/>
              </a:ext>
            </a:extLst>
          </p:cNvPr>
          <p:cNvSpPr/>
          <p:nvPr/>
        </p:nvSpPr>
        <p:spPr>
          <a:xfrm>
            <a:off x="324347" y="5258454"/>
            <a:ext cx="5480917" cy="388114"/>
          </a:xfrm>
          <a:prstGeom prst="roundRect">
            <a:avLst/>
          </a:prstGeom>
          <a:no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400" b="1" dirty="0">
              <a:solidFill>
                <a:schemeClr val="tx1"/>
              </a:solidFill>
            </a:endParaRPr>
          </a:p>
        </p:txBody>
      </p:sp>
      <p:sp>
        <p:nvSpPr>
          <p:cNvPr id="19" name="四角形: 角を丸くする 18">
            <a:extLst>
              <a:ext uri="{FF2B5EF4-FFF2-40B4-BE49-F238E27FC236}">
                <a16:creationId xmlns:a16="http://schemas.microsoft.com/office/drawing/2014/main" id="{6AEA460C-E030-43D7-9400-1016F886BBF2}"/>
              </a:ext>
            </a:extLst>
          </p:cNvPr>
          <p:cNvSpPr/>
          <p:nvPr/>
        </p:nvSpPr>
        <p:spPr>
          <a:xfrm>
            <a:off x="324347" y="6291846"/>
            <a:ext cx="5480917" cy="390715"/>
          </a:xfrm>
          <a:prstGeom prst="roundRect">
            <a:avLst/>
          </a:prstGeom>
          <a:no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400" b="1" dirty="0">
              <a:solidFill>
                <a:schemeClr val="tx1"/>
              </a:solidFill>
            </a:endParaRPr>
          </a:p>
        </p:txBody>
      </p:sp>
      <p:sp>
        <p:nvSpPr>
          <p:cNvPr id="21" name="四角形: 角を丸くする 20">
            <a:extLst>
              <a:ext uri="{FF2B5EF4-FFF2-40B4-BE49-F238E27FC236}">
                <a16:creationId xmlns:a16="http://schemas.microsoft.com/office/drawing/2014/main" id="{C8013D5F-68E9-4D5E-92C8-D1E50B9C0A95}"/>
              </a:ext>
            </a:extLst>
          </p:cNvPr>
          <p:cNvSpPr/>
          <p:nvPr/>
        </p:nvSpPr>
        <p:spPr>
          <a:xfrm>
            <a:off x="324347" y="7008326"/>
            <a:ext cx="5480917" cy="343864"/>
          </a:xfrm>
          <a:prstGeom prst="roundRect">
            <a:avLst/>
          </a:prstGeom>
          <a:no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400" b="1" dirty="0">
              <a:solidFill>
                <a:schemeClr val="tx1"/>
              </a:solidFill>
            </a:endParaRPr>
          </a:p>
        </p:txBody>
      </p:sp>
      <p:sp>
        <p:nvSpPr>
          <p:cNvPr id="23" name="四角形: 角を丸くする 22">
            <a:extLst>
              <a:ext uri="{FF2B5EF4-FFF2-40B4-BE49-F238E27FC236}">
                <a16:creationId xmlns:a16="http://schemas.microsoft.com/office/drawing/2014/main" id="{196F9FE9-2548-45BB-8E6A-ECD2FE822B58}"/>
              </a:ext>
            </a:extLst>
          </p:cNvPr>
          <p:cNvSpPr/>
          <p:nvPr/>
        </p:nvSpPr>
        <p:spPr>
          <a:xfrm>
            <a:off x="324347" y="7705111"/>
            <a:ext cx="5480917" cy="343864"/>
          </a:xfrm>
          <a:prstGeom prst="roundRect">
            <a:avLst/>
          </a:prstGeom>
          <a:no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400" b="1" dirty="0">
              <a:solidFill>
                <a:schemeClr val="tx1"/>
              </a:solidFill>
            </a:endParaRPr>
          </a:p>
        </p:txBody>
      </p:sp>
    </p:spTree>
    <p:extLst>
      <p:ext uri="{BB962C8B-B14F-4D97-AF65-F5344CB8AC3E}">
        <p14:creationId xmlns:p14="http://schemas.microsoft.com/office/powerpoint/2010/main" val="3299971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C73630-D1FE-4E96-8B0A-E32EA59DF323}"/>
              </a:ext>
            </a:extLst>
          </p:cNvPr>
          <p:cNvSpPr>
            <a:spLocks noGrp="1"/>
          </p:cNvSpPr>
          <p:nvPr>
            <p:ph type="ctrTitle"/>
          </p:nvPr>
        </p:nvSpPr>
        <p:spPr>
          <a:xfrm>
            <a:off x="537343" y="29742"/>
            <a:ext cx="5794970" cy="527403"/>
          </a:xfrm>
        </p:spPr>
        <p:txBody>
          <a:bodyPr>
            <a:normAutofit/>
          </a:bodyPr>
          <a:lstStyle/>
          <a:p>
            <a:r>
              <a:rPr kumimoji="1" lang="ja-JP" altLang="en-US" sz="2000" b="1" dirty="0"/>
              <a:t>オンライン形式によるメンタルヘルス教育申込書</a:t>
            </a:r>
          </a:p>
        </p:txBody>
      </p:sp>
      <p:graphicFrame>
        <p:nvGraphicFramePr>
          <p:cNvPr id="6" name="表 5">
            <a:extLst>
              <a:ext uri="{FF2B5EF4-FFF2-40B4-BE49-F238E27FC236}">
                <a16:creationId xmlns:a16="http://schemas.microsoft.com/office/drawing/2014/main" id="{36BB77FD-CF2B-40DE-BC76-E4592C8E505B}"/>
              </a:ext>
            </a:extLst>
          </p:cNvPr>
          <p:cNvGraphicFramePr>
            <a:graphicFrameLocks noGrp="1"/>
          </p:cNvGraphicFramePr>
          <p:nvPr>
            <p:extLst>
              <p:ext uri="{D42A27DB-BD31-4B8C-83A1-F6EECF244321}">
                <p14:modId xmlns:p14="http://schemas.microsoft.com/office/powerpoint/2010/main" val="1908234313"/>
              </p:ext>
            </p:extLst>
          </p:nvPr>
        </p:nvGraphicFramePr>
        <p:xfrm>
          <a:off x="497616" y="878825"/>
          <a:ext cx="6048085" cy="7793293"/>
        </p:xfrm>
        <a:graphic>
          <a:graphicData uri="http://schemas.openxmlformats.org/drawingml/2006/table">
            <a:tbl>
              <a:tblPr firstRow="1" bandRow="1">
                <a:tableStyleId>{073A0DAA-6AF3-43AB-8588-CEC1D06C72B9}</a:tableStyleId>
              </a:tblPr>
              <a:tblGrid>
                <a:gridCol w="1006852">
                  <a:extLst>
                    <a:ext uri="{9D8B030D-6E8A-4147-A177-3AD203B41FA5}">
                      <a16:colId xmlns:a16="http://schemas.microsoft.com/office/drawing/2014/main" val="224787618"/>
                    </a:ext>
                  </a:extLst>
                </a:gridCol>
                <a:gridCol w="2013704">
                  <a:extLst>
                    <a:ext uri="{9D8B030D-6E8A-4147-A177-3AD203B41FA5}">
                      <a16:colId xmlns:a16="http://schemas.microsoft.com/office/drawing/2014/main" val="3360250275"/>
                    </a:ext>
                  </a:extLst>
                </a:gridCol>
                <a:gridCol w="589759">
                  <a:extLst>
                    <a:ext uri="{9D8B030D-6E8A-4147-A177-3AD203B41FA5}">
                      <a16:colId xmlns:a16="http://schemas.microsoft.com/office/drawing/2014/main" val="2476339057"/>
                    </a:ext>
                  </a:extLst>
                </a:gridCol>
                <a:gridCol w="417093">
                  <a:extLst>
                    <a:ext uri="{9D8B030D-6E8A-4147-A177-3AD203B41FA5}">
                      <a16:colId xmlns:a16="http://schemas.microsoft.com/office/drawing/2014/main" val="1789776144"/>
                    </a:ext>
                  </a:extLst>
                </a:gridCol>
                <a:gridCol w="1030365">
                  <a:extLst>
                    <a:ext uri="{9D8B030D-6E8A-4147-A177-3AD203B41FA5}">
                      <a16:colId xmlns:a16="http://schemas.microsoft.com/office/drawing/2014/main" val="3000826211"/>
                    </a:ext>
                  </a:extLst>
                </a:gridCol>
                <a:gridCol w="990312">
                  <a:extLst>
                    <a:ext uri="{9D8B030D-6E8A-4147-A177-3AD203B41FA5}">
                      <a16:colId xmlns:a16="http://schemas.microsoft.com/office/drawing/2014/main" val="1736206502"/>
                    </a:ext>
                  </a:extLst>
                </a:gridCol>
              </a:tblGrid>
              <a:tr h="557577">
                <a:tc>
                  <a:txBody>
                    <a:bodyPr/>
                    <a:lstStyle/>
                    <a:p>
                      <a:r>
                        <a:rPr kumimoji="1" lang="ja-JP" altLang="en-US" sz="1400" b="0" dirty="0">
                          <a:solidFill>
                            <a:schemeClr val="tx1"/>
                          </a:solidFill>
                        </a:rPr>
                        <a:t>事業場名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r>
                        <a:rPr kumimoji="1" lang="ja-JP" altLang="en-US" sz="1400" b="0" dirty="0">
                          <a:solidFill>
                            <a:schemeClr val="tx1"/>
                          </a:solidFill>
                        </a:rPr>
                        <a:t>              </a:t>
                      </a:r>
                      <a:endParaRPr kumimoji="1" lang="ja-JP"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176637960"/>
                  </a:ext>
                </a:extLst>
              </a:tr>
              <a:tr h="347822">
                <a:tc>
                  <a:txBody>
                    <a:bodyPr/>
                    <a:lstStyle/>
                    <a:p>
                      <a:r>
                        <a:rPr kumimoji="1" lang="ja-JP" altLang="en-US" sz="1400" dirty="0">
                          <a:solidFill>
                            <a:schemeClr val="tx1"/>
                          </a:solidFill>
                        </a:rPr>
                        <a:t>労働者数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400" dirty="0">
                          <a:solidFill>
                            <a:schemeClr val="tx1"/>
                          </a:solidFill>
                        </a:rPr>
                        <a:t>              名   （企業全体            名）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400" dirty="0">
                          <a:solidFill>
                            <a:schemeClr val="tx1"/>
                          </a:solidFill>
                        </a:rPr>
                        <a:t>受講予定者数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r>
                        <a:rPr kumimoji="1" lang="ja-JP" altLang="en-US" sz="1400" dirty="0">
                          <a:solidFill>
                            <a:schemeClr val="tx1"/>
                          </a:solidFill>
                        </a:rPr>
                        <a:t>受講予定者数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a:solidFill>
                            <a:schemeClr val="tx1"/>
                          </a:solidFill>
                        </a:rPr>
                        <a:t>               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8792813"/>
                  </a:ext>
                </a:extLst>
              </a:tr>
              <a:tr h="347822">
                <a:tc>
                  <a:txBody>
                    <a:bodyPr/>
                    <a:lstStyle/>
                    <a:p>
                      <a:r>
                        <a:rPr kumimoji="1" lang="ja-JP" altLang="en-US" sz="1400" dirty="0">
                          <a:solidFill>
                            <a:schemeClr val="tx1"/>
                          </a:solidFill>
                        </a:rPr>
                        <a:t>代表者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r>
                        <a:rPr kumimoji="1" lang="ja-JP" altLang="en-US" sz="1400" dirty="0">
                          <a:solidFill>
                            <a:schemeClr val="tx1"/>
                          </a:solidFill>
                        </a:rPr>
                        <a:t>（職名）                                       （氏名）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44136537"/>
                  </a:ext>
                </a:extLst>
              </a:tr>
              <a:tr h="544973">
                <a:tc>
                  <a:txBody>
                    <a:bodyPr/>
                    <a:lstStyle/>
                    <a:p>
                      <a:r>
                        <a:rPr kumimoji="1" lang="ja-JP" altLang="en-US" sz="1400" dirty="0">
                          <a:solidFill>
                            <a:schemeClr val="tx1"/>
                          </a:solidFill>
                        </a:rPr>
                        <a:t>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r>
                        <a:rPr kumimoji="1" lang="ja-JP" altLang="en-US" sz="1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755965868"/>
                  </a:ext>
                </a:extLst>
              </a:tr>
              <a:tr h="347822">
                <a:tc>
                  <a:txBody>
                    <a:bodyPr/>
                    <a:lstStyle/>
                    <a:p>
                      <a:r>
                        <a:rPr kumimoji="1" lang="ja-JP" altLang="en-US" sz="1400" dirty="0">
                          <a:solidFill>
                            <a:schemeClr val="tx1"/>
                          </a:solidFill>
                        </a:rPr>
                        <a:t>電話番号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400" dirty="0">
                          <a:solidFill>
                            <a:schemeClr val="tx1"/>
                          </a:solidFill>
                        </a:rPr>
                        <a:t>FAX</a:t>
                      </a:r>
                      <a:r>
                        <a:rPr kumimoji="1" lang="ja-JP" altLang="en-US" sz="1400" dirty="0">
                          <a:solidFill>
                            <a:schemeClr val="tx1"/>
                          </a:solidFill>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283754512"/>
                  </a:ext>
                </a:extLst>
              </a:tr>
              <a:tr h="787097">
                <a:tc>
                  <a:txBody>
                    <a:bodyPr/>
                    <a:lstStyle/>
                    <a:p>
                      <a:r>
                        <a:rPr kumimoji="1" lang="ja-JP" altLang="en-US" sz="1400" dirty="0">
                          <a:solidFill>
                            <a:schemeClr val="tx1"/>
                          </a:solidFill>
                        </a:rPr>
                        <a:t>担当者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marL="0" marR="0" lvl="0" indent="0" algn="l" defTabSz="1320362"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rPr>
                        <a:t>（職名）                                       （氏名）</a:t>
                      </a:r>
                    </a:p>
                    <a:p>
                      <a:endParaRPr kumimoji="1" lang="en-US" altLang="ja-JP" sz="1400" dirty="0">
                        <a:solidFill>
                          <a:schemeClr val="tx1"/>
                        </a:solidFill>
                      </a:endParaRPr>
                    </a:p>
                    <a:p>
                      <a:pPr marL="0" marR="0" lvl="0" indent="0" algn="l" defTabSz="1320362" rtl="0" eaLnBrk="1" fontAlgn="auto" latinLnBrk="0" hangingPunct="1">
                        <a:lnSpc>
                          <a:spcPct val="100000"/>
                        </a:lnSpc>
                        <a:spcBef>
                          <a:spcPts val="0"/>
                        </a:spcBef>
                        <a:spcAft>
                          <a:spcPts val="0"/>
                        </a:spcAft>
                        <a:buClrTx/>
                        <a:buSzTx/>
                        <a:buFontTx/>
                        <a:buNone/>
                        <a:tabLst/>
                        <a:defRPr/>
                      </a:pPr>
                      <a:r>
                        <a:rPr lang="ja-JP" altLang="en-US" sz="1400" b="0" dirty="0"/>
                        <a:t>（</a:t>
                      </a:r>
                      <a:r>
                        <a:rPr lang="en-US" altLang="ja-JP" sz="1400" b="0" dirty="0"/>
                        <a:t>E-mail</a:t>
                      </a:r>
                      <a:r>
                        <a:rPr lang="ja-JP" altLang="en-US" sz="1400" b="0" dirty="0"/>
                        <a:t>）</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411371001"/>
                  </a:ext>
                </a:extLst>
              </a:tr>
              <a:tr h="347822">
                <a:tc>
                  <a:txBody>
                    <a:bodyPr/>
                    <a:lstStyle/>
                    <a:p>
                      <a:r>
                        <a:rPr kumimoji="1" lang="ja-JP" altLang="en-US" sz="1400" dirty="0">
                          <a:solidFill>
                            <a:schemeClr val="tx1"/>
                          </a:solidFill>
                        </a:rPr>
                        <a:t>業種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400" dirty="0">
                          <a:solidFill>
                            <a:schemeClr val="tx1"/>
                          </a:solidFill>
                        </a:rPr>
                        <a:t>業務内容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362574659"/>
                  </a:ext>
                </a:extLst>
              </a:tr>
              <a:tr h="1919541">
                <a:tc>
                  <a:txBody>
                    <a:bodyPr/>
                    <a:lstStyle/>
                    <a:p>
                      <a:r>
                        <a:rPr kumimoji="1" lang="ja-JP" altLang="en-US" sz="1400" dirty="0">
                          <a:solidFill>
                            <a:schemeClr val="tx1"/>
                          </a:solidFill>
                        </a:rPr>
                        <a:t>希望日時</a:t>
                      </a:r>
                      <a:endParaRPr kumimoji="1" lang="en-US" altLang="ja-JP" sz="1400" dirty="0">
                        <a:solidFill>
                          <a:schemeClr val="tx1"/>
                        </a:solidFill>
                      </a:endParaRPr>
                    </a:p>
                    <a:p>
                      <a:endParaRPr kumimoji="1" lang="en-US" altLang="ja-JP" sz="1400" dirty="0">
                        <a:solidFill>
                          <a:schemeClr val="tx1"/>
                        </a:solidFill>
                      </a:endParaRPr>
                    </a:p>
                    <a:p>
                      <a:r>
                        <a:rPr kumimoji="1" lang="ja-JP" altLang="en-US" sz="1200" dirty="0">
                          <a:solidFill>
                            <a:schemeClr val="tx1"/>
                          </a:solidFill>
                        </a:rPr>
                        <a:t>申込日から１か月以後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r>
                        <a:rPr kumimoji="1" lang="en-US" altLang="ja-JP" sz="1400" dirty="0">
                          <a:solidFill>
                            <a:schemeClr val="tx1"/>
                          </a:solidFill>
                        </a:rPr>
                        <a:t>【</a:t>
                      </a:r>
                      <a:r>
                        <a:rPr kumimoji="1" lang="ja-JP" altLang="en-US" sz="1400" dirty="0">
                          <a:solidFill>
                            <a:schemeClr val="tx1"/>
                          </a:solidFill>
                        </a:rPr>
                        <a:t>第１希望</a:t>
                      </a:r>
                      <a:r>
                        <a:rPr kumimoji="1" lang="en-US" altLang="ja-JP" sz="1400" dirty="0">
                          <a:solidFill>
                            <a:schemeClr val="tx1"/>
                          </a:solidFill>
                        </a:rPr>
                        <a:t>】</a:t>
                      </a:r>
                      <a:r>
                        <a:rPr kumimoji="1" lang="ja-JP" altLang="en-US" sz="1400" dirty="0">
                          <a:solidFill>
                            <a:schemeClr val="tx1"/>
                          </a:solidFill>
                        </a:rPr>
                        <a:t>  </a:t>
                      </a:r>
                      <a:r>
                        <a:rPr kumimoji="1" lang="en-US" altLang="ja-JP" sz="1400" dirty="0">
                          <a:solidFill>
                            <a:schemeClr val="tx1"/>
                          </a:solidFill>
                        </a:rPr>
                        <a:t>※</a:t>
                      </a:r>
                      <a:r>
                        <a:rPr kumimoji="1" lang="ja-JP" altLang="en-US" sz="1400" dirty="0">
                          <a:solidFill>
                            <a:schemeClr val="tx1"/>
                          </a:solidFill>
                        </a:rPr>
                        <a:t>［開始時刻］は希望するものに〇をしてください </a:t>
                      </a:r>
                      <a:endParaRPr kumimoji="1" lang="en-US" altLang="ja-JP" sz="1400" dirty="0">
                        <a:solidFill>
                          <a:schemeClr val="tx1"/>
                        </a:solidFill>
                      </a:endParaRPr>
                    </a:p>
                    <a:p>
                      <a:r>
                        <a:rPr kumimoji="1" lang="ja-JP" altLang="en-US" sz="1400" dirty="0">
                          <a:solidFill>
                            <a:schemeClr val="tx1"/>
                          </a:solidFill>
                        </a:rPr>
                        <a:t> 令和       年        月       日        ［開始時刻］   午前</a:t>
                      </a:r>
                      <a:r>
                        <a:rPr kumimoji="1" lang="en-US" altLang="ja-JP" sz="1400" dirty="0">
                          <a:solidFill>
                            <a:schemeClr val="tx1"/>
                          </a:solidFill>
                        </a:rPr>
                        <a:t>10</a:t>
                      </a:r>
                      <a:r>
                        <a:rPr kumimoji="1" lang="ja-JP" altLang="en-US" sz="1400" dirty="0">
                          <a:solidFill>
                            <a:schemeClr val="tx1"/>
                          </a:solidFill>
                        </a:rPr>
                        <a:t>時  ・ 午後</a:t>
                      </a:r>
                      <a:r>
                        <a:rPr kumimoji="1" lang="en-US" altLang="ja-JP" sz="1400" dirty="0">
                          <a:solidFill>
                            <a:schemeClr val="tx1"/>
                          </a:solidFill>
                        </a:rPr>
                        <a:t>2</a:t>
                      </a:r>
                      <a:r>
                        <a:rPr kumimoji="1" lang="ja-JP" altLang="en-US" sz="1400" dirty="0">
                          <a:solidFill>
                            <a:schemeClr val="tx1"/>
                          </a:solidFill>
                        </a:rPr>
                        <a:t>時</a:t>
                      </a:r>
                      <a:endParaRPr kumimoji="1" lang="en-US" altLang="ja-JP" sz="1400" dirty="0">
                        <a:solidFill>
                          <a:schemeClr val="tx1"/>
                        </a:solidFill>
                      </a:endParaRPr>
                    </a:p>
                    <a:p>
                      <a:endParaRPr kumimoji="1" lang="en-US" altLang="ja-JP" sz="1400" dirty="0">
                        <a:solidFill>
                          <a:schemeClr val="tx1"/>
                        </a:solidFill>
                      </a:endParaRPr>
                    </a:p>
                    <a:p>
                      <a:r>
                        <a:rPr kumimoji="1" lang="en-US" altLang="ja-JP" sz="1400" dirty="0">
                          <a:solidFill>
                            <a:schemeClr val="tx1"/>
                          </a:solidFill>
                        </a:rPr>
                        <a:t>【</a:t>
                      </a:r>
                      <a:r>
                        <a:rPr kumimoji="1" lang="ja-JP" altLang="en-US" sz="1400" dirty="0">
                          <a:solidFill>
                            <a:schemeClr val="tx1"/>
                          </a:solidFill>
                        </a:rPr>
                        <a:t>第２希望</a:t>
                      </a:r>
                      <a:r>
                        <a:rPr kumimoji="1" lang="en-US" altLang="ja-JP" sz="1400" dirty="0">
                          <a:solidFill>
                            <a:schemeClr val="tx1"/>
                          </a:solidFill>
                        </a:rPr>
                        <a:t>】</a:t>
                      </a:r>
                      <a:r>
                        <a:rPr kumimoji="1" lang="ja-JP" altLang="en-US" sz="1400" dirty="0">
                          <a:solidFill>
                            <a:schemeClr val="tx1"/>
                          </a:solidFill>
                        </a:rPr>
                        <a:t>  </a:t>
                      </a:r>
                      <a:r>
                        <a:rPr kumimoji="1" lang="en-US" altLang="ja-JP" sz="1400" dirty="0">
                          <a:solidFill>
                            <a:schemeClr val="tx1"/>
                          </a:solidFill>
                        </a:rPr>
                        <a:t>※</a:t>
                      </a:r>
                      <a:r>
                        <a:rPr kumimoji="1" lang="ja-JP" altLang="en-US" sz="1400" dirty="0">
                          <a:solidFill>
                            <a:schemeClr val="tx1"/>
                          </a:solidFill>
                        </a:rPr>
                        <a:t>開始時刻は希望するものに〇をしてください </a:t>
                      </a:r>
                      <a:endParaRPr kumimoji="1" lang="en-US" altLang="ja-JP" sz="1400" dirty="0">
                        <a:solidFill>
                          <a:schemeClr val="tx1"/>
                        </a:solidFill>
                      </a:endParaRPr>
                    </a:p>
                    <a:p>
                      <a:r>
                        <a:rPr kumimoji="1" lang="ja-JP" altLang="en-US" sz="1400" dirty="0">
                          <a:solidFill>
                            <a:schemeClr val="tx1"/>
                          </a:solidFill>
                        </a:rPr>
                        <a:t> 令和       年        月       日        ［開始時刻］   午前</a:t>
                      </a:r>
                      <a:r>
                        <a:rPr kumimoji="1" lang="en-US" altLang="ja-JP" sz="1400" dirty="0">
                          <a:solidFill>
                            <a:schemeClr val="tx1"/>
                          </a:solidFill>
                        </a:rPr>
                        <a:t>10</a:t>
                      </a:r>
                      <a:r>
                        <a:rPr kumimoji="1" lang="ja-JP" altLang="en-US" sz="1400" dirty="0">
                          <a:solidFill>
                            <a:schemeClr val="tx1"/>
                          </a:solidFill>
                        </a:rPr>
                        <a:t>時  ・ 午後</a:t>
                      </a:r>
                      <a:r>
                        <a:rPr kumimoji="1" lang="en-US" altLang="ja-JP" sz="1400" dirty="0">
                          <a:solidFill>
                            <a:schemeClr val="tx1"/>
                          </a:solidFill>
                        </a:rPr>
                        <a:t>2</a:t>
                      </a:r>
                      <a:r>
                        <a:rPr kumimoji="1" lang="ja-JP" altLang="en-US" sz="1400" dirty="0">
                          <a:solidFill>
                            <a:schemeClr val="tx1"/>
                          </a:solidFill>
                        </a:rPr>
                        <a:t>時</a:t>
                      </a:r>
                      <a:endParaRPr kumimoji="1" lang="en-US" altLang="ja-JP" sz="1400" dirty="0">
                        <a:solidFill>
                          <a:schemeClr val="tx1"/>
                        </a:solidFill>
                      </a:endParaRPr>
                    </a:p>
                    <a:p>
                      <a:endParaRPr kumimoji="1" lang="en-US" altLang="ja-JP" sz="1400" dirty="0">
                        <a:solidFill>
                          <a:schemeClr val="tx1"/>
                        </a:solidFill>
                      </a:endParaRPr>
                    </a:p>
                    <a:p>
                      <a:r>
                        <a:rPr kumimoji="1" lang="en-US" altLang="ja-JP" sz="1400" dirty="0">
                          <a:solidFill>
                            <a:schemeClr val="tx1"/>
                          </a:solidFill>
                        </a:rPr>
                        <a:t>【</a:t>
                      </a:r>
                      <a:r>
                        <a:rPr kumimoji="1" lang="ja-JP" altLang="en-US" sz="1400" dirty="0">
                          <a:solidFill>
                            <a:schemeClr val="tx1"/>
                          </a:solidFill>
                        </a:rPr>
                        <a:t>第３希望</a:t>
                      </a:r>
                      <a:r>
                        <a:rPr kumimoji="1" lang="en-US" altLang="ja-JP" sz="1400" dirty="0">
                          <a:solidFill>
                            <a:schemeClr val="tx1"/>
                          </a:solidFill>
                        </a:rPr>
                        <a:t>】</a:t>
                      </a:r>
                      <a:r>
                        <a:rPr kumimoji="1" lang="ja-JP" altLang="en-US" sz="1400" dirty="0">
                          <a:solidFill>
                            <a:schemeClr val="tx1"/>
                          </a:solidFill>
                        </a:rPr>
                        <a:t>  </a:t>
                      </a:r>
                      <a:r>
                        <a:rPr kumimoji="1" lang="en-US" altLang="ja-JP" sz="1400" dirty="0">
                          <a:solidFill>
                            <a:schemeClr val="tx1"/>
                          </a:solidFill>
                        </a:rPr>
                        <a:t>※</a:t>
                      </a:r>
                      <a:r>
                        <a:rPr kumimoji="1" lang="ja-JP" altLang="en-US" sz="1400" dirty="0">
                          <a:solidFill>
                            <a:schemeClr val="tx1"/>
                          </a:solidFill>
                        </a:rPr>
                        <a:t>開始時刻は希望するものに〇をしてください </a:t>
                      </a:r>
                      <a:endParaRPr kumimoji="1" lang="en-US" altLang="ja-JP" sz="1400" dirty="0">
                        <a:solidFill>
                          <a:schemeClr val="tx1"/>
                        </a:solidFill>
                      </a:endParaRPr>
                    </a:p>
                    <a:p>
                      <a:r>
                        <a:rPr kumimoji="1" lang="ja-JP" altLang="en-US" sz="1400" dirty="0">
                          <a:solidFill>
                            <a:schemeClr val="tx1"/>
                          </a:solidFill>
                        </a:rPr>
                        <a:t> 令和      年        月        日        ［開始時刻］   午前</a:t>
                      </a:r>
                      <a:r>
                        <a:rPr kumimoji="1" lang="en-US" altLang="ja-JP" sz="1400" dirty="0">
                          <a:solidFill>
                            <a:schemeClr val="tx1"/>
                          </a:solidFill>
                        </a:rPr>
                        <a:t>10</a:t>
                      </a:r>
                      <a:r>
                        <a:rPr kumimoji="1" lang="ja-JP" altLang="en-US" sz="1400" dirty="0">
                          <a:solidFill>
                            <a:schemeClr val="tx1"/>
                          </a:solidFill>
                        </a:rPr>
                        <a:t>時  ・ 午後</a:t>
                      </a:r>
                      <a:r>
                        <a:rPr kumimoji="1" lang="en-US" altLang="ja-JP" sz="1400" dirty="0">
                          <a:solidFill>
                            <a:schemeClr val="tx1"/>
                          </a:solidFill>
                        </a:rPr>
                        <a:t>2</a:t>
                      </a:r>
                      <a:r>
                        <a:rPr kumimoji="1" lang="ja-JP" altLang="en-US" sz="1400" dirty="0">
                          <a:solidFill>
                            <a:schemeClr val="tx1"/>
                          </a:solidFill>
                        </a:rPr>
                        <a:t>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173490652"/>
                  </a:ext>
                </a:extLst>
              </a:tr>
              <a:tr h="1682011">
                <a:tc>
                  <a:txBody>
                    <a:bodyPr/>
                    <a:lstStyle/>
                    <a:p>
                      <a:r>
                        <a:rPr kumimoji="1" lang="ja-JP" altLang="en-US" sz="1400" dirty="0">
                          <a:solidFill>
                            <a:schemeClr val="tx1"/>
                          </a:solidFill>
                        </a:rPr>
                        <a:t>希望する教育内容</a:t>
                      </a:r>
                      <a:endParaRPr kumimoji="1" lang="en-US" altLang="ja-JP" sz="1400" dirty="0">
                        <a:solidFill>
                          <a:schemeClr val="tx1"/>
                        </a:solidFill>
                      </a:endParaRPr>
                    </a:p>
                    <a:p>
                      <a:endParaRPr kumimoji="1" lang="en-US" altLang="ja-JP" sz="1400" dirty="0">
                        <a:solidFill>
                          <a:schemeClr val="tx1"/>
                        </a:solidFill>
                      </a:endParaRPr>
                    </a:p>
                    <a:p>
                      <a:pPr marL="0" marR="0" lvl="0" indent="0" algn="l" defTabSz="1320362"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Ⅰ</a:t>
                      </a:r>
                      <a:r>
                        <a:rPr kumimoji="1" lang="ja-JP" altLang="en-US" sz="1200" dirty="0">
                          <a:solidFill>
                            <a:schemeClr val="tx1"/>
                          </a:solidFill>
                        </a:rPr>
                        <a:t>・</a:t>
                      </a:r>
                      <a:r>
                        <a:rPr kumimoji="1" lang="en-US" altLang="ja-JP" sz="1200" dirty="0">
                          <a:solidFill>
                            <a:schemeClr val="tx1"/>
                          </a:solidFill>
                        </a:rPr>
                        <a:t>Ⅱ</a:t>
                      </a:r>
                      <a:r>
                        <a:rPr kumimoji="1" lang="ja-JP" altLang="en-US" sz="1200" dirty="0">
                          <a:solidFill>
                            <a:schemeClr val="tx1"/>
                          </a:solidFill>
                        </a:rPr>
                        <a:t>のうちどちらかを</a:t>
                      </a:r>
                      <a:endParaRPr kumimoji="1" lang="en-US" altLang="ja-JP" sz="1200" dirty="0">
                        <a:solidFill>
                          <a:schemeClr val="tx1"/>
                        </a:solidFill>
                      </a:endParaRPr>
                    </a:p>
                    <a:p>
                      <a:pPr marL="0" marR="0" lvl="0" indent="0" algn="l" defTabSz="1320362"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rPr>
                        <a:t>選択</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r>
                        <a:rPr kumimoji="1" lang="ja-JP" altLang="en-US" sz="1400" dirty="0">
                          <a:solidFill>
                            <a:schemeClr val="tx1"/>
                          </a:solidFill>
                        </a:rPr>
                        <a:t>希望する内容の番号に〇をしてください </a:t>
                      </a:r>
                      <a:endParaRPr kumimoji="1" lang="en-US" altLang="ja-JP" sz="1400" dirty="0">
                        <a:solidFill>
                          <a:schemeClr val="tx1"/>
                        </a:solidFill>
                      </a:endParaRPr>
                    </a:p>
                    <a:p>
                      <a:pPr>
                        <a:lnSpc>
                          <a:spcPct val="150000"/>
                        </a:lnSpc>
                      </a:pPr>
                      <a:r>
                        <a:rPr kumimoji="1" lang="en-US" altLang="ja-JP" sz="1400" dirty="0">
                          <a:solidFill>
                            <a:schemeClr val="tx1"/>
                          </a:solidFill>
                        </a:rPr>
                        <a:t>Ⅰ</a:t>
                      </a:r>
                      <a:r>
                        <a:rPr kumimoji="1" lang="ja-JP" altLang="en-US" sz="1400" dirty="0">
                          <a:solidFill>
                            <a:schemeClr val="tx1"/>
                          </a:solidFill>
                        </a:rPr>
                        <a:t>  管理監督者向けメンタルヘルス教育</a:t>
                      </a:r>
                      <a:endParaRPr kumimoji="1" lang="en-US" altLang="ja-JP" sz="1400" dirty="0">
                        <a:solidFill>
                          <a:schemeClr val="tx1"/>
                        </a:solidFill>
                      </a:endParaRPr>
                    </a:p>
                    <a:p>
                      <a:r>
                        <a:rPr kumimoji="1" lang="ja-JP" altLang="en-US" sz="1200" dirty="0">
                          <a:solidFill>
                            <a:schemeClr val="tx1"/>
                          </a:solidFill>
                        </a:rPr>
                        <a:t>            よろしければ、以下の</a:t>
                      </a:r>
                      <a:r>
                        <a:rPr kumimoji="1" lang="en-US" altLang="ja-JP" sz="1200" dirty="0">
                          <a:solidFill>
                            <a:schemeClr val="tx1"/>
                          </a:solidFill>
                        </a:rPr>
                        <a:t>【</a:t>
                      </a:r>
                      <a:r>
                        <a:rPr kumimoji="1" lang="ja-JP" altLang="en-US" sz="1200" dirty="0">
                          <a:solidFill>
                            <a:schemeClr val="tx1"/>
                          </a:solidFill>
                        </a:rPr>
                        <a:t>質問</a:t>
                      </a:r>
                      <a:r>
                        <a:rPr kumimoji="1" lang="en-US" altLang="ja-JP" sz="1200" dirty="0">
                          <a:solidFill>
                            <a:schemeClr val="tx1"/>
                          </a:solidFill>
                        </a:rPr>
                        <a:t>】</a:t>
                      </a:r>
                      <a:r>
                        <a:rPr kumimoji="1" lang="ja-JP" altLang="en-US" sz="1200" dirty="0">
                          <a:solidFill>
                            <a:schemeClr val="tx1"/>
                          </a:solidFill>
                        </a:rPr>
                        <a:t>にお答えください</a:t>
                      </a:r>
                      <a:endParaRPr kumimoji="1" lang="en-US" altLang="ja-JP" sz="1200" dirty="0">
                        <a:solidFill>
                          <a:schemeClr val="tx1"/>
                        </a:solidFill>
                      </a:endParaRPr>
                    </a:p>
                    <a:p>
                      <a:r>
                        <a:rPr kumimoji="1" lang="ja-JP" altLang="en-US" sz="1200" dirty="0">
                          <a:solidFill>
                            <a:schemeClr val="tx1"/>
                          </a:solidFill>
                        </a:rPr>
                        <a:t>               </a:t>
                      </a:r>
                      <a:r>
                        <a:rPr kumimoji="1" lang="en-US" altLang="ja-JP" sz="1200" dirty="0">
                          <a:solidFill>
                            <a:schemeClr val="tx1"/>
                          </a:solidFill>
                        </a:rPr>
                        <a:t>【</a:t>
                      </a:r>
                      <a:r>
                        <a:rPr kumimoji="1" lang="ja-JP" altLang="en-US" sz="1200" dirty="0">
                          <a:solidFill>
                            <a:schemeClr val="tx1"/>
                          </a:solidFill>
                        </a:rPr>
                        <a:t>質問</a:t>
                      </a:r>
                      <a:r>
                        <a:rPr kumimoji="1" lang="en-US" altLang="ja-JP" sz="1200" dirty="0">
                          <a:solidFill>
                            <a:schemeClr val="tx1"/>
                          </a:solidFill>
                        </a:rPr>
                        <a:t>】</a:t>
                      </a:r>
                      <a:r>
                        <a:rPr kumimoji="1" lang="ja-JP" altLang="en-US" sz="1200" dirty="0">
                          <a:solidFill>
                            <a:schemeClr val="tx1"/>
                          </a:solidFill>
                        </a:rPr>
                        <a:t>  貴事業場でストレスチェックを実施していますか  </a:t>
                      </a:r>
                      <a:endParaRPr kumimoji="1" lang="en-US" altLang="ja-JP" sz="1200" dirty="0">
                        <a:solidFill>
                          <a:schemeClr val="tx1"/>
                        </a:solidFill>
                      </a:endParaRPr>
                    </a:p>
                    <a:p>
                      <a:r>
                        <a:rPr kumimoji="1" lang="ja-JP" altLang="en-US" sz="1200" dirty="0">
                          <a:solidFill>
                            <a:schemeClr val="tx1"/>
                          </a:solidFill>
                        </a:rPr>
                        <a:t>                           はい    ・    いいえ      （どちらかに〇をしてください）</a:t>
                      </a:r>
                      <a:endParaRPr kumimoji="1" lang="en-US" altLang="ja-JP" sz="1400" dirty="0">
                        <a:solidFill>
                          <a:schemeClr val="tx1"/>
                        </a:solidFill>
                      </a:endParaRPr>
                    </a:p>
                    <a:p>
                      <a:pPr>
                        <a:lnSpc>
                          <a:spcPct val="100000"/>
                        </a:lnSpc>
                      </a:pPr>
                      <a:r>
                        <a:rPr kumimoji="1" lang="en-US" altLang="ja-JP" sz="1400" dirty="0">
                          <a:solidFill>
                            <a:schemeClr val="tx1"/>
                          </a:solidFill>
                        </a:rPr>
                        <a:t>Ⅱ</a:t>
                      </a:r>
                      <a:r>
                        <a:rPr kumimoji="1" lang="ja-JP" altLang="en-US" sz="1400" dirty="0">
                          <a:solidFill>
                            <a:schemeClr val="tx1"/>
                          </a:solidFill>
                        </a:rPr>
                        <a:t>  若年労働者向けメンタルヘルス教育</a:t>
                      </a:r>
                      <a:endParaRPr kumimoji="1" lang="en-US" altLang="ja-JP" sz="1400" dirty="0">
                        <a:solidFill>
                          <a:schemeClr val="tx1"/>
                        </a:solidFill>
                      </a:endParaRPr>
                    </a:p>
                    <a:p>
                      <a:pPr>
                        <a:lnSpc>
                          <a:spcPct val="150000"/>
                        </a:lnSpc>
                      </a:pPr>
                      <a:r>
                        <a:rPr lang="ja-JP" altLang="en-US" sz="1050" b="1" dirty="0">
                          <a:solidFill>
                            <a:schemeClr val="accent2"/>
                          </a:solidFill>
                          <a:latin typeface="+mn-ea"/>
                        </a:rPr>
                        <a:t>       </a:t>
                      </a:r>
                      <a:r>
                        <a:rPr lang="en-US" altLang="ja-JP" sz="1050" b="0" dirty="0">
                          <a:solidFill>
                            <a:schemeClr val="tx1"/>
                          </a:solidFill>
                          <a:latin typeface="+mn-ea"/>
                        </a:rPr>
                        <a:t>(</a:t>
                      </a:r>
                      <a:r>
                        <a:rPr lang="ja-JP" altLang="en-US" sz="1050" b="0" dirty="0">
                          <a:solidFill>
                            <a:schemeClr val="tx1"/>
                          </a:solidFill>
                          <a:latin typeface="+mn-ea"/>
                        </a:rPr>
                        <a:t>新入社員や</a:t>
                      </a:r>
                      <a:r>
                        <a:rPr lang="en-US" altLang="ja-JP" sz="1050" b="0" dirty="0">
                          <a:solidFill>
                            <a:schemeClr val="tx1"/>
                          </a:solidFill>
                          <a:latin typeface="+mn-ea"/>
                        </a:rPr>
                        <a:t>20</a:t>
                      </a:r>
                      <a:r>
                        <a:rPr lang="ja-JP" altLang="en-US" sz="1050" b="0" dirty="0">
                          <a:solidFill>
                            <a:schemeClr val="tx1"/>
                          </a:solidFill>
                          <a:latin typeface="+mn-ea"/>
                        </a:rPr>
                        <a:t>歳代の若年労働者が主な対象となります） </a:t>
                      </a:r>
                      <a:r>
                        <a:rPr kumimoji="1" lang="ja-JP" altLang="en-US" sz="120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90331599"/>
                  </a:ext>
                </a:extLst>
              </a:tr>
              <a:tr h="910806">
                <a:tc>
                  <a:txBody>
                    <a:bodyPr/>
                    <a:lstStyle/>
                    <a:p>
                      <a:r>
                        <a:rPr kumimoji="1" lang="ja-JP" altLang="en-US" sz="1400" dirty="0">
                          <a:solidFill>
                            <a:schemeClr val="tx1"/>
                          </a:solidFill>
                        </a:rPr>
                        <a:t>その他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r>
                        <a:rPr kumimoji="1" lang="ja-JP" altLang="en-US" sz="1400" dirty="0">
                          <a:solidFill>
                            <a:schemeClr val="tx1"/>
                          </a:solidFill>
                        </a:rPr>
                        <a:t> </a:t>
                      </a:r>
                      <a:r>
                        <a:rPr kumimoji="1" lang="ja-JP" altLang="en-US" sz="1050" dirty="0">
                          <a:solidFill>
                            <a:schemeClr val="tx1"/>
                          </a:solidFill>
                        </a:rPr>
                        <a:t>開催方法を</a:t>
                      </a:r>
                      <a:r>
                        <a:rPr lang="ja-JP" altLang="en-US" sz="1050" dirty="0"/>
                        <a:t> </a:t>
                      </a:r>
                      <a:r>
                        <a:rPr lang="en-US" altLang="ja-JP" sz="1050" dirty="0"/>
                        <a:t>Cisco</a:t>
                      </a:r>
                      <a:r>
                        <a:rPr lang="ja-JP" altLang="en-US" sz="1050" dirty="0"/>
                        <a:t> </a:t>
                      </a:r>
                      <a:r>
                        <a:rPr lang="en-US" altLang="ja-JP" sz="1050" dirty="0" err="1"/>
                        <a:t>Webex</a:t>
                      </a:r>
                      <a:r>
                        <a:rPr lang="ja-JP" altLang="en-US" sz="1050" dirty="0"/>
                        <a:t>  </a:t>
                      </a:r>
                      <a:r>
                        <a:rPr lang="en-US" altLang="ja-JP" sz="1050" dirty="0"/>
                        <a:t>Meetings</a:t>
                      </a:r>
                      <a:r>
                        <a:rPr lang="ja-JP" altLang="en-US" sz="1050" dirty="0"/>
                        <a:t> で希望する場合など、希望することがある場合はご記入ください</a:t>
                      </a:r>
                      <a:endParaRPr lang="en-US" altLang="ja-JP" sz="1050" dirty="0"/>
                    </a:p>
                    <a:p>
                      <a:r>
                        <a:rPr lang="ja-JP" altLang="en-US" sz="1400" dirty="0"/>
                        <a:t> </a:t>
                      </a:r>
                      <a:endParaRPr lang="en-US" altLang="ja-JP" sz="1400" dirty="0"/>
                    </a:p>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98172259"/>
                  </a:ext>
                </a:extLst>
              </a:tr>
            </a:tbl>
          </a:graphicData>
        </a:graphic>
      </p:graphicFrame>
      <p:sp>
        <p:nvSpPr>
          <p:cNvPr id="8" name="正方形/長方形 7">
            <a:extLst>
              <a:ext uri="{FF2B5EF4-FFF2-40B4-BE49-F238E27FC236}">
                <a16:creationId xmlns:a16="http://schemas.microsoft.com/office/drawing/2014/main" id="{DC6C121B-F215-476C-91A8-77E5D39B3615}"/>
              </a:ext>
            </a:extLst>
          </p:cNvPr>
          <p:cNvSpPr/>
          <p:nvPr/>
        </p:nvSpPr>
        <p:spPr>
          <a:xfrm>
            <a:off x="465330" y="8701191"/>
            <a:ext cx="6204029" cy="1015663"/>
          </a:xfrm>
          <a:prstGeom prst="rect">
            <a:avLst/>
          </a:prstGeom>
        </p:spPr>
        <p:txBody>
          <a:bodyPr wrap="square">
            <a:spAutoFit/>
          </a:bodyPr>
          <a:lstStyle/>
          <a:p>
            <a:r>
              <a:rPr lang="ja-JP" altLang="en-US" sz="1200" b="1" dirty="0">
                <a:solidFill>
                  <a:srgbClr val="FF0000"/>
                </a:solidFill>
              </a:rPr>
              <a:t>申込者多数の場合は、令和６年２月２２日以前に受付を締め切る場合があります。</a:t>
            </a:r>
            <a:endParaRPr lang="en-US" altLang="ja-JP" sz="1200" b="1" dirty="0">
              <a:solidFill>
                <a:srgbClr val="FF0000"/>
              </a:solidFill>
            </a:endParaRPr>
          </a:p>
          <a:p>
            <a:r>
              <a:rPr lang="ja-JP" altLang="en-US" sz="1200" dirty="0"/>
              <a:t>お申込された後に、開催日時等を決定させていただくために、当センターから事業場の担当者様に電話またはメールで連絡させていただきます。</a:t>
            </a:r>
            <a:endParaRPr lang="en-US" altLang="ja-JP" sz="1200" dirty="0"/>
          </a:p>
          <a:p>
            <a:r>
              <a:rPr lang="ja-JP" altLang="en-US" sz="1200" b="1" dirty="0"/>
              <a:t>独立行政法人 労働者健康安全機構   栃木産業保健総合支援センター</a:t>
            </a:r>
            <a:endParaRPr lang="en-US" altLang="ja-JP" sz="1200" b="1" dirty="0"/>
          </a:p>
          <a:p>
            <a:r>
              <a:rPr lang="ja-JP" altLang="en-US" sz="1200" b="1" dirty="0"/>
              <a:t>    〒</a:t>
            </a:r>
            <a:r>
              <a:rPr lang="en-US" altLang="ja-JP" sz="1200" b="1" dirty="0"/>
              <a:t>320-0811</a:t>
            </a:r>
            <a:r>
              <a:rPr lang="ja-JP" altLang="en-US" sz="1200" b="1" dirty="0"/>
              <a:t>    宇都宮市大通り１丁目４番２４号   ＭＳＣビル４階       </a:t>
            </a:r>
            <a:r>
              <a:rPr lang="en-US" altLang="ja-JP" sz="1200" b="1" dirty="0"/>
              <a:t>TEL</a:t>
            </a:r>
            <a:r>
              <a:rPr lang="ja-JP" altLang="en-US" sz="1200" b="1" dirty="0"/>
              <a:t>  </a:t>
            </a:r>
            <a:r>
              <a:rPr lang="en-US" altLang="ja-JP" sz="1200" b="1" dirty="0"/>
              <a:t>028-643-0685</a:t>
            </a:r>
            <a:r>
              <a:rPr lang="ja-JP" altLang="en-US" sz="1200" b="1" dirty="0"/>
              <a:t>  </a:t>
            </a:r>
          </a:p>
        </p:txBody>
      </p:sp>
      <p:sp>
        <p:nvSpPr>
          <p:cNvPr id="9" name="タイトル 1">
            <a:extLst>
              <a:ext uri="{FF2B5EF4-FFF2-40B4-BE49-F238E27FC236}">
                <a16:creationId xmlns:a16="http://schemas.microsoft.com/office/drawing/2014/main" id="{FD0676D1-525C-415A-A6AC-A990B934E97C}"/>
              </a:ext>
            </a:extLst>
          </p:cNvPr>
          <p:cNvSpPr txBox="1">
            <a:spLocks/>
          </p:cNvSpPr>
          <p:nvPr/>
        </p:nvSpPr>
        <p:spPr>
          <a:xfrm>
            <a:off x="666750" y="610363"/>
            <a:ext cx="5794970" cy="391772"/>
          </a:xfrm>
          <a:prstGeom prst="rect">
            <a:avLst/>
          </a:prstGeom>
        </p:spPr>
        <p:txBody>
          <a:bodyPr vert="horz" lIns="91413" tIns="45707" rIns="91413" bIns="45707" rtlCol="0" anchor="ctr">
            <a:normAutofit/>
          </a:bodyPr>
          <a:lstStyle>
            <a:lvl1pPr algn="ctr" defTabSz="1320362" rtl="0" eaLnBrk="1" latinLnBrk="0" hangingPunct="1">
              <a:spcBef>
                <a:spcPct val="0"/>
              </a:spcBef>
              <a:buNone/>
              <a:defRPr kumimoji="1" sz="6355" kern="1200">
                <a:solidFill>
                  <a:schemeClr val="tx1"/>
                </a:solidFill>
                <a:latin typeface="+mj-lt"/>
                <a:ea typeface="+mj-ea"/>
                <a:cs typeface="+mj-cs"/>
              </a:defRPr>
            </a:lvl1pPr>
          </a:lstStyle>
          <a:p>
            <a:endParaRPr lang="ja-JP" altLang="en-US" sz="1600" b="1" dirty="0"/>
          </a:p>
        </p:txBody>
      </p:sp>
      <p:sp>
        <p:nvSpPr>
          <p:cNvPr id="10" name="正方形/長方形 9">
            <a:extLst>
              <a:ext uri="{FF2B5EF4-FFF2-40B4-BE49-F238E27FC236}">
                <a16:creationId xmlns:a16="http://schemas.microsoft.com/office/drawing/2014/main" id="{E3187A15-1D16-4163-8EFE-59E0C70CD1B7}"/>
              </a:ext>
            </a:extLst>
          </p:cNvPr>
          <p:cNvSpPr/>
          <p:nvPr/>
        </p:nvSpPr>
        <p:spPr>
          <a:xfrm>
            <a:off x="445921" y="511198"/>
            <a:ext cx="6099781" cy="338554"/>
          </a:xfrm>
          <a:prstGeom prst="rect">
            <a:avLst/>
          </a:prstGeom>
        </p:spPr>
        <p:txBody>
          <a:bodyPr wrap="square">
            <a:spAutoFit/>
          </a:bodyPr>
          <a:lstStyle/>
          <a:p>
            <a:r>
              <a:rPr lang="ja-JP" altLang="en-US" sz="1600" b="1" dirty="0"/>
              <a:t>申込先 （</a:t>
            </a:r>
            <a:r>
              <a:rPr lang="en-US" altLang="ja-JP" sz="1600" b="1" dirty="0"/>
              <a:t>FAX</a:t>
            </a:r>
            <a:r>
              <a:rPr lang="ja-JP" altLang="en-US" sz="1600" b="1" dirty="0"/>
              <a:t>） </a:t>
            </a:r>
            <a:r>
              <a:rPr lang="en-US" altLang="ja-JP" sz="1600" b="1" dirty="0"/>
              <a:t>028-643-0695</a:t>
            </a:r>
            <a:r>
              <a:rPr lang="ja-JP" altLang="en-US" sz="1600" dirty="0"/>
              <a:t>  又は （</a:t>
            </a:r>
            <a:r>
              <a:rPr lang="en-US" altLang="ja-JP" sz="1600" b="1" dirty="0"/>
              <a:t>E-mail</a:t>
            </a:r>
            <a:r>
              <a:rPr lang="ja-JP" altLang="en-US" sz="1600" dirty="0"/>
              <a:t>） </a:t>
            </a:r>
            <a:r>
              <a:rPr lang="en-US" altLang="ja-JP" sz="1600" b="1" dirty="0"/>
              <a:t>info@tochigis.johas.go.jp</a:t>
            </a:r>
            <a:endParaRPr lang="ja-JP" altLang="en-US" sz="1600" dirty="0"/>
          </a:p>
        </p:txBody>
      </p:sp>
      <p:sp>
        <p:nvSpPr>
          <p:cNvPr id="3" name="大かっこ 2">
            <a:extLst>
              <a:ext uri="{FF2B5EF4-FFF2-40B4-BE49-F238E27FC236}">
                <a16:creationId xmlns:a16="http://schemas.microsoft.com/office/drawing/2014/main" id="{10D96076-1960-474A-A2C4-F1951746DF0D}"/>
              </a:ext>
            </a:extLst>
          </p:cNvPr>
          <p:cNvSpPr/>
          <p:nvPr/>
        </p:nvSpPr>
        <p:spPr>
          <a:xfrm>
            <a:off x="537343" y="4592960"/>
            <a:ext cx="875433" cy="391772"/>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 name="大かっこ 3">
            <a:extLst>
              <a:ext uri="{FF2B5EF4-FFF2-40B4-BE49-F238E27FC236}">
                <a16:creationId xmlns:a16="http://schemas.microsoft.com/office/drawing/2014/main" id="{B00BF39D-68DE-4169-A8CB-81C5302A7EDE}"/>
              </a:ext>
            </a:extLst>
          </p:cNvPr>
          <p:cNvSpPr/>
          <p:nvPr/>
        </p:nvSpPr>
        <p:spPr>
          <a:xfrm>
            <a:off x="537343" y="6753200"/>
            <a:ext cx="875433" cy="576064"/>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595070905"/>
      </p:ext>
    </p:extLst>
  </p:cSld>
  <p:clrMapOvr>
    <a:masterClrMapping/>
  </p:clrMapOvr>
</p:sld>
</file>

<file path=ppt/theme/theme1.xml><?xml version="1.0" encoding="utf-8"?>
<a:theme xmlns:a="http://schemas.openxmlformats.org/drawingml/2006/main" name="9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5E9EFF"/>
            </a:gs>
            <a:gs pos="39999">
              <a:srgbClr val="85C2FF"/>
            </a:gs>
            <a:gs pos="70000">
              <a:srgbClr val="C4D6EB"/>
            </a:gs>
            <a:gs pos="100000">
              <a:srgbClr val="FFEBFA"/>
            </a:gs>
          </a:gsLst>
          <a:lin ang="5400000" scaled="0"/>
        </a:gradFill>
        <a:ln w="9525">
          <a:solidFill>
            <a:schemeClr val="accent1">
              <a:lumMod val="75000"/>
            </a:schemeClr>
          </a:solidFill>
        </a:ln>
      </a:spPr>
      <a:bodyPr rtlCol="0" anchor="ctr"/>
      <a:lstStyle>
        <a:defPPr algn="ctr">
          <a:defRPr sz="24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7230</TotalTime>
  <Words>731</Words>
  <Application>Microsoft Office PowerPoint</Application>
  <PresentationFormat>A4 210 x 297 mm</PresentationFormat>
  <Paragraphs>82</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ＭＳ 明朝</vt:lpstr>
      <vt:lpstr>メイリオ</vt:lpstr>
      <vt:lpstr>Arial</vt:lpstr>
      <vt:lpstr>Calibri</vt:lpstr>
      <vt:lpstr>9_Office テーマ</vt:lpstr>
      <vt:lpstr>PowerPoint プレゼンテーション</vt:lpstr>
      <vt:lpstr>オンライン形式によるメンタルヘルス教育申込書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パパ</dc:creator>
  <cp:lastModifiedBy>冨永剛彦 栃木産保事務局</cp:lastModifiedBy>
  <cp:revision>730</cp:revision>
  <cp:lastPrinted>2023-04-10T07:03:30Z</cp:lastPrinted>
  <dcterms:created xsi:type="dcterms:W3CDTF">2013-10-13T14:34:05Z</dcterms:created>
  <dcterms:modified xsi:type="dcterms:W3CDTF">2023-04-11T04:16:37Z</dcterms:modified>
</cp:coreProperties>
</file>